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4"/>
  </p:sldMasterIdLst>
  <p:notesMasterIdLst>
    <p:notesMasterId r:id="rId22"/>
  </p:notesMasterIdLst>
  <p:handoutMasterIdLst>
    <p:handoutMasterId r:id="rId23"/>
  </p:handoutMasterIdLst>
  <p:sldIdLst>
    <p:sldId id="263" r:id="rId5"/>
    <p:sldId id="265" r:id="rId6"/>
    <p:sldId id="266" r:id="rId7"/>
    <p:sldId id="262" r:id="rId8"/>
    <p:sldId id="278" r:id="rId9"/>
    <p:sldId id="267" r:id="rId10"/>
    <p:sldId id="268" r:id="rId11"/>
    <p:sldId id="269" r:id="rId12"/>
    <p:sldId id="270" r:id="rId13"/>
    <p:sldId id="271" r:id="rId14"/>
    <p:sldId id="272" r:id="rId15"/>
    <p:sldId id="273" r:id="rId16"/>
    <p:sldId id="274" r:id="rId17"/>
    <p:sldId id="275" r:id="rId18"/>
    <p:sldId id="276" r:id="rId19"/>
    <p:sldId id="277" r:id="rId20"/>
    <p:sldId id="260" r:id="rId21"/>
  </p:sldIdLst>
  <p:sldSz cx="9144000" cy="5143500" type="screen16x9"/>
  <p:notesSz cx="6858000" cy="9144000"/>
  <p:defaultTextStyle>
    <a:defPPr>
      <a:defRPr lang="sv-SE"/>
    </a:defPPr>
    <a:lvl1pPr algn="l" rtl="0" eaLnBrk="0" fontAlgn="base" hangingPunct="0">
      <a:spcBef>
        <a:spcPct val="0"/>
      </a:spcBef>
      <a:spcAft>
        <a:spcPct val="0"/>
      </a:spcAft>
      <a:defRPr sz="2400" kern="1200">
        <a:solidFill>
          <a:schemeClr val="tx1"/>
        </a:solidFill>
        <a:latin typeface="Times"/>
        <a:ea typeface="+mn-ea"/>
        <a:cs typeface="+mn-cs"/>
      </a:defRPr>
    </a:lvl1pPr>
    <a:lvl2pPr marL="457200" algn="l" rtl="0" eaLnBrk="0" fontAlgn="base" hangingPunct="0">
      <a:spcBef>
        <a:spcPct val="0"/>
      </a:spcBef>
      <a:spcAft>
        <a:spcPct val="0"/>
      </a:spcAft>
      <a:defRPr sz="2400" kern="1200">
        <a:solidFill>
          <a:schemeClr val="tx1"/>
        </a:solidFill>
        <a:latin typeface="Times"/>
        <a:ea typeface="+mn-ea"/>
        <a:cs typeface="+mn-cs"/>
      </a:defRPr>
    </a:lvl2pPr>
    <a:lvl3pPr marL="914400" algn="l" rtl="0" eaLnBrk="0" fontAlgn="base" hangingPunct="0">
      <a:spcBef>
        <a:spcPct val="0"/>
      </a:spcBef>
      <a:spcAft>
        <a:spcPct val="0"/>
      </a:spcAft>
      <a:defRPr sz="2400" kern="1200">
        <a:solidFill>
          <a:schemeClr val="tx1"/>
        </a:solidFill>
        <a:latin typeface="Times"/>
        <a:ea typeface="+mn-ea"/>
        <a:cs typeface="+mn-cs"/>
      </a:defRPr>
    </a:lvl3pPr>
    <a:lvl4pPr marL="1371600" algn="l" rtl="0" eaLnBrk="0" fontAlgn="base" hangingPunct="0">
      <a:spcBef>
        <a:spcPct val="0"/>
      </a:spcBef>
      <a:spcAft>
        <a:spcPct val="0"/>
      </a:spcAft>
      <a:defRPr sz="2400" kern="1200">
        <a:solidFill>
          <a:schemeClr val="tx1"/>
        </a:solidFill>
        <a:latin typeface="Times"/>
        <a:ea typeface="+mn-ea"/>
        <a:cs typeface="+mn-cs"/>
      </a:defRPr>
    </a:lvl4pPr>
    <a:lvl5pPr marL="1828800" algn="l" rtl="0" eaLnBrk="0" fontAlgn="base" hangingPunct="0">
      <a:spcBef>
        <a:spcPct val="0"/>
      </a:spcBef>
      <a:spcAft>
        <a:spcPct val="0"/>
      </a:spcAft>
      <a:defRPr sz="2400" kern="1200">
        <a:solidFill>
          <a:schemeClr val="tx1"/>
        </a:solidFill>
        <a:latin typeface="Times"/>
        <a:ea typeface="+mn-ea"/>
        <a:cs typeface="+mn-cs"/>
      </a:defRPr>
    </a:lvl5pPr>
    <a:lvl6pPr marL="2286000" algn="l" defTabSz="914400" rtl="0" eaLnBrk="1" latinLnBrk="0" hangingPunct="1">
      <a:defRPr sz="2400" kern="1200">
        <a:solidFill>
          <a:schemeClr val="tx1"/>
        </a:solidFill>
        <a:latin typeface="Times"/>
        <a:ea typeface="+mn-ea"/>
        <a:cs typeface="+mn-cs"/>
      </a:defRPr>
    </a:lvl6pPr>
    <a:lvl7pPr marL="2743200" algn="l" defTabSz="914400" rtl="0" eaLnBrk="1" latinLnBrk="0" hangingPunct="1">
      <a:defRPr sz="2400" kern="1200">
        <a:solidFill>
          <a:schemeClr val="tx1"/>
        </a:solidFill>
        <a:latin typeface="Times"/>
        <a:ea typeface="+mn-ea"/>
        <a:cs typeface="+mn-cs"/>
      </a:defRPr>
    </a:lvl7pPr>
    <a:lvl8pPr marL="3200400" algn="l" defTabSz="914400" rtl="0" eaLnBrk="1" latinLnBrk="0" hangingPunct="1">
      <a:defRPr sz="2400" kern="1200">
        <a:solidFill>
          <a:schemeClr val="tx1"/>
        </a:solidFill>
        <a:latin typeface="Times"/>
        <a:ea typeface="+mn-ea"/>
        <a:cs typeface="+mn-cs"/>
      </a:defRPr>
    </a:lvl8pPr>
    <a:lvl9pPr marL="3657600" algn="l" defTabSz="914400" rtl="0" eaLnBrk="1" latinLnBrk="0" hangingPunct="1">
      <a:defRPr sz="2400" kern="1200">
        <a:solidFill>
          <a:schemeClr val="tx1"/>
        </a:solidFill>
        <a:latin typeface="Times"/>
        <a:ea typeface="+mn-ea"/>
        <a:cs typeface="+mn-cs"/>
      </a:defRPr>
    </a:lvl9pPr>
  </p:defaultTextStyle>
  <p:extLst>
    <p:ext uri="{EFAFB233-063F-42B5-8137-9DF3F51BA10A}">
      <p15:sldGuideLst xmlns:p15="http://schemas.microsoft.com/office/powerpoint/2012/main">
        <p15:guide id="1" orient="horz" pos="622">
          <p15:clr>
            <a:srgbClr val="A4A3A4"/>
          </p15:clr>
        </p15:guide>
        <p15:guide id="2">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E00"/>
    <a:srgbClr val="4F0433"/>
    <a:srgbClr val="EDF4F4"/>
    <a:srgbClr val="C7ECDC"/>
    <a:srgbClr val="CCEBED"/>
    <a:srgbClr val="FFDDD6"/>
    <a:srgbClr val="666666"/>
    <a:srgbClr val="DDDEE0"/>
    <a:srgbClr val="FF876F"/>
    <a:srgbClr val="FFE7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49" autoAdjust="0"/>
    <p:restoredTop sz="79522" autoAdjust="0"/>
  </p:normalViewPr>
  <p:slideViewPr>
    <p:cSldViewPr>
      <p:cViewPr>
        <p:scale>
          <a:sx n="172" d="100"/>
          <a:sy n="172" d="100"/>
        </p:scale>
        <p:origin x="448" y="136"/>
      </p:cViewPr>
      <p:guideLst>
        <p:guide orient="horz" pos="622"/>
        <p:guide/>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howGuides="1">
      <p:cViewPr varScale="1">
        <p:scale>
          <a:sx n="96" d="100"/>
          <a:sy n="96" d="100"/>
        </p:scale>
        <p:origin x="3558"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6818A54A-96AB-47F2-9FE3-5AA7C5EE68C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a:extLst>
              <a:ext uri="{FF2B5EF4-FFF2-40B4-BE49-F238E27FC236}">
                <a16:creationId xmlns:a16="http://schemas.microsoft.com/office/drawing/2014/main" id="{077C3AE1-DBA2-4DA9-A7CE-D2A621C8104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55F06C-14D9-45DF-81A5-F25F8ECA9886}" type="datetimeFigureOut">
              <a:rPr lang="sv-SE" smtClean="0"/>
              <a:t>2024-11-05</a:t>
            </a:fld>
            <a:endParaRPr lang="sv-SE" dirty="0"/>
          </a:p>
        </p:txBody>
      </p:sp>
      <p:sp>
        <p:nvSpPr>
          <p:cNvPr id="4" name="Platshållare för sidfot 3">
            <a:extLst>
              <a:ext uri="{FF2B5EF4-FFF2-40B4-BE49-F238E27FC236}">
                <a16:creationId xmlns:a16="http://schemas.microsoft.com/office/drawing/2014/main" id="{6FB76FC6-F54A-4120-9B8F-E28E2A08E52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dirty="0"/>
          </a:p>
        </p:txBody>
      </p:sp>
      <p:sp>
        <p:nvSpPr>
          <p:cNvPr id="5" name="Platshållare för bildnummer 4">
            <a:extLst>
              <a:ext uri="{FF2B5EF4-FFF2-40B4-BE49-F238E27FC236}">
                <a16:creationId xmlns:a16="http://schemas.microsoft.com/office/drawing/2014/main" id="{4D9B89EF-3F47-4486-BAA9-AF9A8BE096D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F7CC5D8-C806-4BBF-A442-91371CDD1BC5}" type="slidenum">
              <a:rPr lang="sv-SE" smtClean="0"/>
              <a:t>‹#›</a:t>
            </a:fld>
            <a:endParaRPr lang="sv-SE" dirty="0"/>
          </a:p>
        </p:txBody>
      </p:sp>
    </p:spTree>
    <p:extLst>
      <p:ext uri="{BB962C8B-B14F-4D97-AF65-F5344CB8AC3E}">
        <p14:creationId xmlns:p14="http://schemas.microsoft.com/office/powerpoint/2010/main" val="6023786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sv-SE" dirty="0"/>
          </a:p>
        </p:txBody>
      </p:sp>
      <p:sp>
        <p:nvSpPr>
          <p:cNvPr id="4099"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sv-SE" dirty="0"/>
          </a:p>
        </p:txBody>
      </p:sp>
      <p:sp>
        <p:nvSpPr>
          <p:cNvPr id="4100"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sv-SE" dirty="0"/>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E4F6DBA7-38D3-4FF9-B176-AA5B07999DDF}" type="slidenum">
              <a:rPr lang="sv-SE"/>
              <a:pPr/>
              <a:t>‹#›</a:t>
            </a:fld>
            <a:endParaRPr lang="sv-SE" dirty="0"/>
          </a:p>
        </p:txBody>
      </p:sp>
    </p:spTree>
    <p:extLst>
      <p:ext uri="{BB962C8B-B14F-4D97-AF65-F5344CB8AC3E}">
        <p14:creationId xmlns:p14="http://schemas.microsoft.com/office/powerpoint/2010/main" val="149392908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a:ea typeface="+mn-ea"/>
        <a:cs typeface="+mn-cs"/>
      </a:defRPr>
    </a:lvl1pPr>
    <a:lvl2pPr marL="457200" algn="l" rtl="0" fontAlgn="base">
      <a:spcBef>
        <a:spcPct val="30000"/>
      </a:spcBef>
      <a:spcAft>
        <a:spcPct val="0"/>
      </a:spcAft>
      <a:defRPr sz="1200" kern="1200">
        <a:solidFill>
          <a:schemeClr val="tx1"/>
        </a:solidFill>
        <a:latin typeface="Times"/>
        <a:ea typeface="+mn-ea"/>
        <a:cs typeface="+mn-cs"/>
      </a:defRPr>
    </a:lvl2pPr>
    <a:lvl3pPr marL="914400" algn="l" rtl="0" fontAlgn="base">
      <a:spcBef>
        <a:spcPct val="30000"/>
      </a:spcBef>
      <a:spcAft>
        <a:spcPct val="0"/>
      </a:spcAft>
      <a:defRPr sz="1200" kern="1200">
        <a:solidFill>
          <a:schemeClr val="tx1"/>
        </a:solidFill>
        <a:latin typeface="Times"/>
        <a:ea typeface="+mn-ea"/>
        <a:cs typeface="+mn-cs"/>
      </a:defRPr>
    </a:lvl3pPr>
    <a:lvl4pPr marL="1371600" algn="l" rtl="0" fontAlgn="base">
      <a:spcBef>
        <a:spcPct val="30000"/>
      </a:spcBef>
      <a:spcAft>
        <a:spcPct val="0"/>
      </a:spcAft>
      <a:defRPr sz="1200" kern="1200">
        <a:solidFill>
          <a:schemeClr val="tx1"/>
        </a:solidFill>
        <a:latin typeface="Times"/>
        <a:ea typeface="+mn-ea"/>
        <a:cs typeface="+mn-cs"/>
      </a:defRPr>
    </a:lvl4pPr>
    <a:lvl5pPr marL="1828800" algn="l" rtl="0" fontAlgn="base">
      <a:spcBef>
        <a:spcPct val="30000"/>
      </a:spcBef>
      <a:spcAft>
        <a:spcPct val="0"/>
      </a:spcAft>
      <a:defRPr sz="1200" kern="1200">
        <a:solidFill>
          <a:schemeClr val="tx1"/>
        </a:solidFill>
        <a:latin typeface="Times"/>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Interval [u, v)</a:t>
            </a:r>
            <a:r>
              <a:rPr lang="en-US" dirty="0"/>
              <a:t>: Time period of interest.</a:t>
            </a:r>
          </a:p>
          <a:p>
            <a:r>
              <a:rPr lang="en-US" b="1" dirty="0"/>
              <a:t>L (at risk)</a:t>
            </a:r>
            <a:r>
              <a:rPr lang="en-US" dirty="0"/>
              <a:t>: The number of individuals at risk at the beginning of the interval.</a:t>
            </a:r>
          </a:p>
          <a:p>
            <a:r>
              <a:rPr lang="en-US" b="1" dirty="0"/>
              <a:t>D (deaths)</a:t>
            </a:r>
            <a:r>
              <a:rPr lang="en-US" dirty="0"/>
              <a:t>: The number of deaths due to the event of interest during the interval.</a:t>
            </a:r>
          </a:p>
          <a:p>
            <a:r>
              <a:rPr lang="en-US" b="1" dirty="0"/>
              <a:t>W (censored)</a:t>
            </a:r>
            <a:r>
              <a:rPr lang="en-US" dirty="0"/>
              <a:t>: The number of individuals censored (lost to follow-up) during the interval.</a:t>
            </a:r>
          </a:p>
          <a:p>
            <a:r>
              <a:rPr lang="en-US" b="1" dirty="0"/>
              <a:t>l' (adjusted at risk)</a:t>
            </a:r>
            <a:r>
              <a:rPr lang="en-US" dirty="0"/>
              <a:t>: The adjusted number of people at risk during the interval, accounting for censoring.</a:t>
            </a:r>
          </a:p>
          <a:p>
            <a:r>
              <a:rPr lang="en-US" b="1" dirty="0"/>
              <a:t>P (probability of event)</a:t>
            </a:r>
            <a:r>
              <a:rPr lang="en-US" dirty="0"/>
              <a:t>: The probability of experiencing the event (death) in the interval.</a:t>
            </a:r>
          </a:p>
          <a:p>
            <a:r>
              <a:rPr lang="en-US" b="1" dirty="0"/>
              <a:t>S(u) and S(v)</a:t>
            </a:r>
            <a:r>
              <a:rPr lang="en-US" dirty="0"/>
              <a:t>: Survival probabilities at the start and end of each interval.</a:t>
            </a:r>
          </a:p>
          <a:p>
            <a:endParaRPr lang="en-US" dirty="0"/>
          </a:p>
          <a:p>
            <a:r>
              <a:rPr lang="en-US" dirty="0"/>
              <a:t>For the probability we can estimate the risk of experiencing an event and also the risk of not experiencing the event </a:t>
            </a:r>
            <a:r>
              <a:rPr lang="en-US" dirty="0">
                <a:sym typeface="Wingdings" pitchFamily="2" charset="2"/>
              </a:rPr>
              <a:t> in that case we estimate the cumulative incidence</a:t>
            </a:r>
          </a:p>
          <a:p>
            <a:r>
              <a:rPr lang="en-US" dirty="0">
                <a:sym typeface="Wingdings" pitchFamily="2" charset="2"/>
              </a:rPr>
              <a:t>Actuarial approach uses the adjusted number at risk as it assumes that not all people stay for the whole year  it takes the midpoint of the year</a:t>
            </a:r>
            <a:endParaRPr lang="en-SE"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2</a:t>
            </a:fld>
            <a:endParaRPr lang="sv-SE" dirty="0"/>
          </a:p>
        </p:txBody>
      </p:sp>
    </p:spTree>
    <p:extLst>
      <p:ext uri="{BB962C8B-B14F-4D97-AF65-F5344CB8AC3E}">
        <p14:creationId xmlns:p14="http://schemas.microsoft.com/office/powerpoint/2010/main" val="32341035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E" dirty="0"/>
              <a:t>Probability of not experiencing the event </a:t>
            </a:r>
          </a:p>
          <a:p>
            <a:endParaRPr lang="en-SE" dirty="0"/>
          </a:p>
          <a:p>
            <a:r>
              <a:rPr lang="en-SE" dirty="0"/>
              <a:t>S(t) = survival function at time t </a:t>
            </a:r>
          </a:p>
          <a:p>
            <a:r>
              <a:rPr lang="en-SE" dirty="0"/>
              <a:t> </a:t>
            </a:r>
          </a:p>
          <a:p>
            <a:r>
              <a:rPr lang="en-SE" dirty="0"/>
              <a:t>main difference: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SE" dirty="0"/>
              <a:t>actuarial approach: estimate time in intervals (which can also be years or months), we also have the adjusted number at risk. </a:t>
            </a:r>
          </a:p>
          <a:p>
            <a:r>
              <a:rPr lang="en-SE" dirty="0"/>
              <a:t>kaplan-meier we use months or years</a:t>
            </a:r>
          </a:p>
        </p:txBody>
      </p:sp>
      <p:sp>
        <p:nvSpPr>
          <p:cNvPr id="4" name="Slide Number Placeholder 3"/>
          <p:cNvSpPr>
            <a:spLocks noGrp="1"/>
          </p:cNvSpPr>
          <p:nvPr>
            <p:ph type="sldNum" sz="quarter" idx="5"/>
          </p:nvPr>
        </p:nvSpPr>
        <p:spPr/>
        <p:txBody>
          <a:bodyPr/>
          <a:lstStyle/>
          <a:p>
            <a:fld id="{E4F6DBA7-38D3-4FF9-B176-AA5B07999DDF}" type="slidenum">
              <a:rPr lang="sv-SE" smtClean="0"/>
              <a:pPr/>
              <a:t>3</a:t>
            </a:fld>
            <a:endParaRPr lang="sv-SE" dirty="0"/>
          </a:p>
        </p:txBody>
      </p:sp>
    </p:spTree>
    <p:extLst>
      <p:ext uri="{BB962C8B-B14F-4D97-AF65-F5344CB8AC3E}">
        <p14:creationId xmlns:p14="http://schemas.microsoft.com/office/powerpoint/2010/main" val="26373047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i="0" u="none" strike="noStrike" dirty="0">
                <a:solidFill>
                  <a:srgbClr val="000000"/>
                </a:solidFill>
                <a:effectLst/>
              </a:rPr>
              <a:t>Left Plot: Survival Curves by Cancer Stage</a:t>
            </a:r>
          </a:p>
          <a:p>
            <a:pPr algn="l"/>
            <a:r>
              <a:rPr lang="en-US" b="0" i="0" u="none" strike="noStrike" dirty="0">
                <a:solidFill>
                  <a:srgbClr val="000000"/>
                </a:solidFill>
                <a:effectLst/>
              </a:rPr>
              <a:t>This line creates a Kaplan-Meier survival estimate using the </a:t>
            </a:r>
            <a:r>
              <a:rPr lang="en-US" b="0" i="0" u="none" strike="noStrike" dirty="0" err="1">
                <a:solidFill>
                  <a:srgbClr val="000000"/>
                </a:solidFill>
                <a:effectLst/>
              </a:rPr>
              <a:t>survfit</a:t>
            </a:r>
            <a:r>
              <a:rPr lang="en-US" b="0" i="0" u="none" strike="noStrike" dirty="0">
                <a:solidFill>
                  <a:srgbClr val="000000"/>
                </a:solidFill>
                <a:effectLst/>
              </a:rPr>
              <a:t> function from the survival package.</a:t>
            </a:r>
          </a:p>
          <a:p>
            <a:pPr algn="l"/>
            <a:endParaRPr lang="en-US" b="1" i="0" u="none" strike="noStrike" dirty="0">
              <a:solidFill>
                <a:srgbClr val="000000"/>
              </a:solidFill>
              <a:effectLst/>
            </a:endParaRPr>
          </a:p>
          <a:p>
            <a:pPr algn="l"/>
            <a:r>
              <a:rPr lang="en-US" b="1" i="0" u="none" strike="noStrike" dirty="0">
                <a:solidFill>
                  <a:srgbClr val="000000"/>
                </a:solidFill>
                <a:effectLst/>
              </a:rPr>
              <a:t>Right Plot: Hazard Functions by Cancer Stage</a:t>
            </a:r>
          </a:p>
          <a:p>
            <a:pPr marL="0" lvl="0" indent="0" algn="l">
              <a:buFont typeface="+mj-lt"/>
              <a:buNone/>
            </a:pPr>
            <a:r>
              <a:rPr lang="en-US" b="0" i="0" u="none" strike="noStrike" dirty="0">
                <a:solidFill>
                  <a:srgbClr val="000000"/>
                </a:solidFill>
                <a:effectLst/>
              </a:rPr>
              <a:t>This calculates smoothed hazard estimates using the </a:t>
            </a:r>
            <a:r>
              <a:rPr lang="en-US" b="0" i="0" u="none" strike="noStrike" dirty="0" err="1">
                <a:solidFill>
                  <a:srgbClr val="000000"/>
                </a:solidFill>
                <a:effectLst/>
              </a:rPr>
              <a:t>bshazard</a:t>
            </a:r>
            <a:r>
              <a:rPr lang="en-US" b="0" i="0" u="none" strike="noStrike" dirty="0">
                <a:solidFill>
                  <a:srgbClr val="000000"/>
                </a:solidFill>
                <a:effectLst/>
              </a:rPr>
              <a:t> function, based on the </a:t>
            </a:r>
            <a:r>
              <a:rPr lang="en-US" b="0" i="0" u="none" strike="noStrike" dirty="0" err="1">
                <a:solidFill>
                  <a:srgbClr val="000000"/>
                </a:solidFill>
                <a:effectLst/>
              </a:rPr>
              <a:t>survfit</a:t>
            </a:r>
            <a:r>
              <a:rPr lang="en-US" b="0" i="0" u="none" strike="noStrike" dirty="0">
                <a:solidFill>
                  <a:srgbClr val="000000"/>
                </a:solidFill>
                <a:effectLst/>
              </a:rPr>
              <a:t> survival object.</a:t>
            </a:r>
          </a:p>
          <a:p>
            <a:pPr marL="0" lvl="0" indent="0" algn="l">
              <a:buFont typeface="+mj-lt"/>
              <a:buNone/>
            </a:pPr>
            <a:endParaRPr lang="en-US" b="0" i="0" u="none" strike="noStrike" dirty="0">
              <a:solidFill>
                <a:srgbClr val="000000"/>
              </a:solidFill>
              <a:effectLst/>
            </a:endParaRPr>
          </a:p>
          <a:p>
            <a:pPr algn="l">
              <a:buFont typeface="+mj-lt"/>
              <a:buAutoNum type="arabicPeriod"/>
            </a:pPr>
            <a:r>
              <a:rPr lang="en-US" b="1" i="0" u="none" strike="noStrike" dirty="0">
                <a:solidFill>
                  <a:srgbClr val="000000"/>
                </a:solidFill>
                <a:effectLst/>
              </a:rPr>
              <a:t>plot(overall=FALSE, col=1:4, </a:t>
            </a:r>
            <a:r>
              <a:rPr lang="en-US" b="1" i="0" u="none" strike="noStrike" dirty="0" err="1">
                <a:solidFill>
                  <a:srgbClr val="000000"/>
                </a:solidFill>
                <a:effectLst/>
              </a:rPr>
              <a:t>lty</a:t>
            </a:r>
            <a:r>
              <a:rPr lang="en-US" b="1" i="0" u="none" strike="noStrike" dirty="0">
                <a:solidFill>
                  <a:srgbClr val="000000"/>
                </a:solidFill>
                <a:effectLst/>
              </a:rPr>
              <a:t>=1, </a:t>
            </a:r>
            <a:r>
              <a:rPr lang="en-US" b="1" i="0" u="none" strike="noStrike" dirty="0" err="1">
                <a:solidFill>
                  <a:srgbClr val="000000"/>
                </a:solidFill>
                <a:effectLst/>
              </a:rPr>
              <a:t>xlim</a:t>
            </a:r>
            <a:r>
              <a:rPr lang="en-US" b="1" i="0" u="none" strike="noStrike" dirty="0">
                <a:solidFill>
                  <a:srgbClr val="000000"/>
                </a:solidFill>
                <a:effectLst/>
              </a:rPr>
              <a:t>=c(0,250), </a:t>
            </a:r>
            <a:r>
              <a:rPr lang="en-US" b="1" i="0" u="none" strike="noStrike" dirty="0" err="1">
                <a:solidFill>
                  <a:srgbClr val="000000"/>
                </a:solidFill>
                <a:effectLst/>
              </a:rPr>
              <a:t>ylim</a:t>
            </a:r>
            <a:r>
              <a:rPr lang="en-US" b="1" i="0" u="none" strike="noStrike" dirty="0">
                <a:solidFill>
                  <a:srgbClr val="000000"/>
                </a:solidFill>
                <a:effectLst/>
              </a:rPr>
              <a:t>=c(0,0.06))</a:t>
            </a:r>
            <a:r>
              <a:rPr lang="en-US" b="0" i="0" u="none" strike="noStrike" dirty="0">
                <a:solidFill>
                  <a:srgbClr val="000000"/>
                </a:solidFill>
                <a:effectLst/>
              </a:rPr>
              <a:t>:</a:t>
            </a:r>
          </a:p>
          <a:p>
            <a:pPr marL="742950" lvl="1" indent="-285750" algn="l">
              <a:buFont typeface="+mj-lt"/>
              <a:buAutoNum type="arabicPeriod"/>
            </a:pPr>
            <a:r>
              <a:rPr lang="en-US" b="0" i="0" u="none" strike="noStrike" dirty="0">
                <a:solidFill>
                  <a:srgbClr val="000000"/>
                </a:solidFill>
                <a:effectLst/>
              </a:rPr>
              <a:t>Plots the hazard functions for each stage, with each line in a different color (col=1:4) and line type (</a:t>
            </a:r>
            <a:r>
              <a:rPr lang="en-US" b="0" i="0" u="none" strike="noStrike" dirty="0" err="1">
                <a:solidFill>
                  <a:srgbClr val="000000"/>
                </a:solidFill>
                <a:effectLst/>
              </a:rPr>
              <a:t>lty</a:t>
            </a:r>
            <a:r>
              <a:rPr lang="en-US" b="0" i="0" u="none" strike="noStrike" dirty="0">
                <a:solidFill>
                  <a:srgbClr val="000000"/>
                </a:solidFill>
                <a:effectLst/>
              </a:rPr>
              <a:t>=1sets solid lines).</a:t>
            </a:r>
          </a:p>
          <a:p>
            <a:pPr marL="742950" lvl="1" indent="-285750" algn="l">
              <a:buFont typeface="+mj-lt"/>
              <a:buAutoNum type="arabicPeriod"/>
            </a:pPr>
            <a:r>
              <a:rPr lang="en-US" b="0" i="0" u="none" strike="noStrike" dirty="0">
                <a:solidFill>
                  <a:srgbClr val="000000"/>
                </a:solidFill>
                <a:effectLst/>
              </a:rPr>
              <a:t>overall=FALSE specifies that the hazard should be plotted separately by stage.</a:t>
            </a:r>
          </a:p>
          <a:p>
            <a:endParaRPr lang="en-US" b="0" i="0" u="none" strike="noStrike" dirty="0">
              <a:solidFill>
                <a:srgbClr val="000000"/>
              </a:solidFill>
              <a:effectLst/>
              <a:latin typeface="-webkit-standard"/>
            </a:endParaRPr>
          </a:p>
          <a:p>
            <a:r>
              <a:rPr lang="en-US" b="0" i="0" u="none" strike="noStrike" dirty="0">
                <a:solidFill>
                  <a:srgbClr val="000000"/>
                </a:solidFill>
                <a:effectLst/>
                <a:latin typeface="-webkit-standard"/>
              </a:rPr>
              <a:t>The </a:t>
            </a:r>
            <a:r>
              <a:rPr lang="en-US" dirty="0"/>
              <a:t>|&gt;</a:t>
            </a:r>
            <a:r>
              <a:rPr lang="en-US" b="0" i="0" u="none" strike="noStrike" dirty="0">
                <a:solidFill>
                  <a:srgbClr val="000000"/>
                </a:solidFill>
                <a:effectLst/>
                <a:latin typeface="-webkit-standard"/>
              </a:rPr>
              <a:t> operator passes this survival object to </a:t>
            </a:r>
            <a:r>
              <a:rPr lang="en-US" dirty="0"/>
              <a:t>plot(...)</a:t>
            </a:r>
            <a:r>
              <a:rPr lang="en-US" b="0" i="0" u="none" strike="noStrike" dirty="0">
                <a:solidFill>
                  <a:srgbClr val="000000"/>
                </a:solidFill>
                <a:effectLst/>
                <a:latin typeface="-webkit-standard"/>
              </a:rPr>
              <a:t>, which then plots it with specified color and axis labels.</a:t>
            </a:r>
          </a:p>
          <a:p>
            <a:endParaRPr lang="en-US" b="0" i="0" u="none" strike="noStrike" dirty="0">
              <a:solidFill>
                <a:srgbClr val="000000"/>
              </a:solidFill>
              <a:effectLst/>
              <a:latin typeface="-webkit-standard"/>
            </a:endParaRPr>
          </a:p>
          <a:p>
            <a:r>
              <a:rPr lang="en-US" b="0" i="0" u="none" strike="noStrike" dirty="0">
                <a:solidFill>
                  <a:srgbClr val="000000"/>
                </a:solidFill>
                <a:effectLst/>
                <a:latin typeface="-webkit-standard"/>
              </a:rPr>
              <a:t>Does it appear that stage is associated with patient survival? Patients in the </a:t>
            </a:r>
            <a:r>
              <a:rPr lang="en-US" b="1" i="0" u="none" strike="noStrike" dirty="0">
                <a:solidFill>
                  <a:srgbClr val="000000"/>
                </a:solidFill>
                <a:effectLst/>
              </a:rPr>
              <a:t>Regional</a:t>
            </a:r>
            <a:r>
              <a:rPr lang="en-US" b="0" i="0" u="none" strike="noStrike" dirty="0">
                <a:solidFill>
                  <a:srgbClr val="000000"/>
                </a:solidFill>
                <a:effectLst/>
                <a:latin typeface="-webkit-standard"/>
              </a:rPr>
              <a:t> and </a:t>
            </a:r>
            <a:r>
              <a:rPr lang="en-US" b="1" i="0" u="none" strike="noStrike" dirty="0">
                <a:solidFill>
                  <a:srgbClr val="000000"/>
                </a:solidFill>
                <a:effectLst/>
              </a:rPr>
              <a:t>Distant</a:t>
            </a:r>
            <a:r>
              <a:rPr lang="en-US" b="0" i="0" u="none" strike="noStrike" dirty="0">
                <a:solidFill>
                  <a:srgbClr val="000000"/>
                </a:solidFill>
                <a:effectLst/>
                <a:latin typeface="-webkit-standard"/>
              </a:rPr>
              <a:t> stages exhibit significantly worse survival compared to those in the </a:t>
            </a:r>
            <a:r>
              <a:rPr lang="en-US" b="1" i="0" u="none" strike="noStrike" dirty="0">
                <a:solidFill>
                  <a:srgbClr val="000000"/>
                </a:solidFill>
                <a:effectLst/>
              </a:rPr>
              <a:t>Localized</a:t>
            </a:r>
            <a:r>
              <a:rPr lang="en-US" b="0" i="0" u="none" strike="noStrike" dirty="0">
                <a:solidFill>
                  <a:srgbClr val="000000"/>
                </a:solidFill>
                <a:effectLst/>
                <a:latin typeface="-webkit-standard"/>
              </a:rPr>
              <a:t> and </a:t>
            </a:r>
            <a:r>
              <a:rPr lang="en-US" b="1" i="0" u="none" strike="noStrike" dirty="0">
                <a:solidFill>
                  <a:srgbClr val="000000"/>
                </a:solidFill>
                <a:effectLst/>
              </a:rPr>
              <a:t>Unknown</a:t>
            </a:r>
            <a:r>
              <a:rPr lang="en-US" b="0" i="0" u="none" strike="noStrike" dirty="0">
                <a:solidFill>
                  <a:srgbClr val="000000"/>
                </a:solidFill>
                <a:effectLst/>
                <a:latin typeface="-webkit-standard"/>
              </a:rPr>
              <a:t> stages. </a:t>
            </a:r>
          </a:p>
          <a:p>
            <a:endParaRPr lang="en-US" b="0" i="0" u="none" strike="noStrike" dirty="0">
              <a:solidFill>
                <a:srgbClr val="000000"/>
              </a:solidFill>
              <a:effectLst/>
              <a:latin typeface="-webkit-standard"/>
            </a:endParaRPr>
          </a:p>
          <a:p>
            <a:r>
              <a:rPr lang="en-US" b="0" i="0" u="none" strike="noStrike" dirty="0">
                <a:solidFill>
                  <a:srgbClr val="000000"/>
                </a:solidFill>
                <a:effectLst/>
                <a:latin typeface="-webkit-standard"/>
              </a:rPr>
              <a:t>The right plot is not really appropriate in this situation as it assumes that each stage has a different baseline hazard, but that the hazard ratios between stages remain constant over time., however from the graph on the left we see that we can’t claim proportional hazards assumption holds </a:t>
            </a:r>
            <a:r>
              <a:rPr lang="en-US" b="0" i="0" u="none" strike="noStrike" dirty="0">
                <a:solidFill>
                  <a:srgbClr val="000000"/>
                </a:solidFill>
                <a:effectLst/>
                <a:latin typeface="-webkit-standard"/>
                <a:sym typeface="Wingdings" pitchFamily="2" charset="2"/>
              </a:rPr>
              <a:t> the lines diverge from each other and the lines for </a:t>
            </a:r>
            <a:r>
              <a:rPr lang="en-US" b="0" i="0" u="none" strike="noStrike" dirty="0" err="1">
                <a:solidFill>
                  <a:srgbClr val="000000"/>
                </a:solidFill>
                <a:effectLst/>
                <a:latin typeface="-webkit-standard"/>
                <a:sym typeface="Wingdings" pitchFamily="2" charset="2"/>
              </a:rPr>
              <a:t>localised</a:t>
            </a:r>
            <a:r>
              <a:rPr lang="en-US" b="0" i="0" u="none" strike="noStrike" dirty="0">
                <a:solidFill>
                  <a:srgbClr val="000000"/>
                </a:solidFill>
                <a:effectLst/>
                <a:latin typeface="-webkit-standard"/>
                <a:sym typeface="Wingdings" pitchFamily="2" charset="2"/>
              </a:rPr>
              <a:t> and unknown cross each other. </a:t>
            </a:r>
            <a:endParaRPr lang="en-US" b="0" i="0" u="none" strike="noStrike" dirty="0">
              <a:solidFill>
                <a:srgbClr val="000000"/>
              </a:solidFill>
              <a:effectLst/>
              <a:latin typeface="-webkit-standard"/>
            </a:endParaRPr>
          </a:p>
          <a:p>
            <a:endParaRPr lang="en-US" b="0" i="0" u="none" strike="noStrike" dirty="0">
              <a:solidFill>
                <a:srgbClr val="000000"/>
              </a:solidFill>
              <a:effectLst/>
              <a:latin typeface="-webkit-standard"/>
            </a:endParaRPr>
          </a:p>
          <a:p>
            <a:endParaRPr lang="en-US" b="0" i="0" u="none" strike="noStrike" dirty="0">
              <a:solidFill>
                <a:srgbClr val="000000"/>
              </a:solidFill>
              <a:effectLst/>
              <a:latin typeface="-webkit-standard"/>
            </a:endParaRPr>
          </a:p>
          <a:p>
            <a:endParaRPr lang="en-US" b="0" i="0" u="none" strike="noStrike" dirty="0">
              <a:solidFill>
                <a:srgbClr val="000000"/>
              </a:solidFill>
              <a:effectLst/>
              <a:latin typeface="-webkit-standard"/>
            </a:endParaRPr>
          </a:p>
          <a:p>
            <a:r>
              <a:rPr lang="en-US" dirty="0"/>
              <a:t>The </a:t>
            </a:r>
            <a:r>
              <a:rPr lang="en-US" dirty="0" err="1"/>
              <a:t>bshazard</a:t>
            </a:r>
            <a:r>
              <a:rPr lang="en-US" dirty="0"/>
              <a:t>() function is estimating the baseline hazard for each stage </a:t>
            </a:r>
            <a:r>
              <a:rPr lang="en-US" b="1" dirty="0"/>
              <a:t>simultaneously</a:t>
            </a:r>
            <a:r>
              <a:rPr lang="en-US" dirty="0"/>
              <a:t>. This means that the function is treating all stages together while computing a separate baseline hazard function for each stage but within the same dataset </a:t>
            </a:r>
            <a:r>
              <a:rPr lang="en-US" dirty="0" err="1"/>
              <a:t>context.The</a:t>
            </a:r>
            <a:r>
              <a:rPr lang="en-US" dirty="0"/>
              <a:t> output would provide a single baseline hazard estimate for each stage, reflecting the risk associated with that stage across the overall population of melanoma patients.</a:t>
            </a:r>
            <a:endParaRPr lang="en-US" b="0" i="0" u="none" strike="noStrike" dirty="0">
              <a:solidFill>
                <a:srgbClr val="000000"/>
              </a:solidFill>
              <a:effectLst/>
              <a:latin typeface="-webkit-standard"/>
            </a:endParaRPr>
          </a:p>
          <a:p>
            <a:endParaRPr lang="en-US" b="0" i="0" u="none" strike="noStrike" dirty="0">
              <a:solidFill>
                <a:srgbClr val="000000"/>
              </a:solidFill>
              <a:effectLst/>
              <a:latin typeface="-webkit-standard"/>
            </a:endParaRPr>
          </a:p>
          <a:p>
            <a:pPr algn="l"/>
            <a:r>
              <a:rPr lang="en-US" b="1" i="0" u="none" strike="noStrike" dirty="0">
                <a:solidFill>
                  <a:srgbClr val="000000"/>
                </a:solidFill>
                <a:effectLst/>
              </a:rPr>
              <a:t>Baseline Hazard Function</a:t>
            </a:r>
          </a:p>
          <a:p>
            <a:pPr algn="l">
              <a:buFont typeface="Arial" panose="020B0604020202020204" pitchFamily="34" charset="0"/>
              <a:buChar char="•"/>
            </a:pPr>
            <a:r>
              <a:rPr lang="en-US" b="0" i="0" u="none" strike="noStrike" dirty="0">
                <a:solidFill>
                  <a:srgbClr val="000000"/>
                </a:solidFill>
                <a:effectLst/>
              </a:rPr>
              <a:t>The plotted baseline hazard function provides insights into the instantaneous risk of death for melanoma patients at different time points, differentiated by stage.</a:t>
            </a:r>
          </a:p>
          <a:p>
            <a:pPr algn="l">
              <a:buFont typeface="Arial" panose="020B0604020202020204" pitchFamily="34" charset="0"/>
              <a:buChar char="•"/>
            </a:pPr>
            <a:r>
              <a:rPr lang="en-US" b="1" i="0" u="none" strike="noStrike" dirty="0">
                <a:solidFill>
                  <a:srgbClr val="000000"/>
                </a:solidFill>
                <a:effectLst/>
              </a:rPr>
              <a:t>Higher Baseline Hazard</a:t>
            </a:r>
            <a:r>
              <a:rPr lang="en-US" b="0" i="0" u="none" strike="noStrike" dirty="0">
                <a:solidFill>
                  <a:srgbClr val="000000"/>
                </a:solidFill>
                <a:effectLst/>
              </a:rPr>
              <a:t>: Indicates a greater risk of mortality at that specific time point.</a:t>
            </a:r>
          </a:p>
          <a:p>
            <a:endParaRPr lang="en-SE"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4</a:t>
            </a:fld>
            <a:endParaRPr lang="sv-SE" dirty="0"/>
          </a:p>
        </p:txBody>
      </p:sp>
    </p:spTree>
    <p:extLst>
      <p:ext uri="{BB962C8B-B14F-4D97-AF65-F5344CB8AC3E}">
        <p14:creationId xmlns:p14="http://schemas.microsoft.com/office/powerpoint/2010/main" val="812732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So the better way of plotting the hazard would be like this: </a:t>
            </a:r>
          </a:p>
          <a:p>
            <a:endParaRPr lang="en-US" b="0" dirty="0"/>
          </a:p>
          <a:p>
            <a:r>
              <a:rPr lang="en-US" b="1" dirty="0"/>
              <a:t>Group Data by Stage</a:t>
            </a:r>
            <a:r>
              <a:rPr lang="en-US" dirty="0"/>
              <a:t>:</a:t>
            </a:r>
          </a:p>
          <a:p>
            <a:pPr rtl="0"/>
            <a:r>
              <a:rPr lang="en-US" dirty="0"/>
              <a:t>hazards &lt;- </a:t>
            </a:r>
            <a:r>
              <a:rPr lang="en-US" dirty="0" err="1"/>
              <a:t>group_by</a:t>
            </a:r>
            <a:r>
              <a:rPr lang="en-US" dirty="0"/>
              <a:t>(melanoma, stage) |&gt;  </a:t>
            </a:r>
            <a:r>
              <a:rPr lang="en-US" dirty="0">
                <a:sym typeface="Wingdings" pitchFamily="2" charset="2"/>
              </a:rPr>
              <a:t> </a:t>
            </a:r>
            <a:r>
              <a:rPr lang="en-US" dirty="0"/>
              <a:t>This groups the melanoma dataset by stage.</a:t>
            </a:r>
          </a:p>
          <a:p>
            <a:endParaRPr lang="en-US" dirty="0"/>
          </a:p>
          <a:p>
            <a:r>
              <a:rPr lang="en-US" b="1" dirty="0"/>
              <a:t>Calculate Hazard Estimates</a:t>
            </a:r>
            <a:r>
              <a:rPr lang="en-US" dirty="0"/>
              <a:t>:</a:t>
            </a:r>
          </a:p>
          <a:p>
            <a:pPr rtl="0"/>
            <a:r>
              <a:rPr lang="en-US" dirty="0"/>
              <a:t>do(</a:t>
            </a:r>
            <a:r>
              <a:rPr lang="en-US" dirty="0" err="1"/>
              <a:t>as.data.frame</a:t>
            </a:r>
            <a:r>
              <a:rPr lang="en-US" dirty="0"/>
              <a:t>(</a:t>
            </a:r>
            <a:r>
              <a:rPr lang="en-US" dirty="0" err="1"/>
              <a:t>bshazard</a:t>
            </a:r>
            <a:r>
              <a:rPr lang="en-US" dirty="0"/>
              <a:t>(</a:t>
            </a:r>
            <a:r>
              <a:rPr lang="en-US" dirty="0" err="1"/>
              <a:t>Surv</a:t>
            </a:r>
            <a:r>
              <a:rPr lang="en-US" dirty="0"/>
              <a:t>(</a:t>
            </a:r>
            <a:r>
              <a:rPr lang="en-US" dirty="0" err="1"/>
              <a:t>surv_mm</a:t>
            </a:r>
            <a:r>
              <a:rPr lang="en-US" dirty="0"/>
              <a:t>, </a:t>
            </a:r>
            <a:r>
              <a:rPr lang="en-US" dirty="0" err="1"/>
              <a:t>death_cancer</a:t>
            </a:r>
            <a:r>
              <a:rPr lang="en-US" dirty="0"/>
              <a:t>)~1, data=., verbose=FALSE))) |&gt; </a:t>
            </a:r>
          </a:p>
          <a:p>
            <a:r>
              <a:rPr lang="en-US" dirty="0"/>
              <a:t>For each stage, it estimates the hazard function using </a:t>
            </a:r>
            <a:r>
              <a:rPr lang="en-US" dirty="0" err="1"/>
              <a:t>bshazard</a:t>
            </a:r>
            <a:r>
              <a:rPr lang="en-US" dirty="0"/>
              <a:t>(), which computes the risk of death from cancer over time, and converts results to a data frame.</a:t>
            </a:r>
          </a:p>
          <a:p>
            <a:r>
              <a:rPr lang="en-US" dirty="0"/>
              <a:t>data=. </a:t>
            </a:r>
            <a:r>
              <a:rPr lang="en-US" dirty="0">
                <a:sym typeface="Wingdings" pitchFamily="2" charset="2"/>
              </a:rPr>
              <a:t> estimate each baseline hazard within each group separately </a:t>
            </a:r>
            <a:endParaRPr lang="en-US" dirty="0"/>
          </a:p>
          <a:p>
            <a:endParaRPr lang="en-US" b="1" dirty="0"/>
          </a:p>
          <a:p>
            <a:pPr rtl="0"/>
            <a:r>
              <a:rPr lang="en-US" dirty="0"/>
              <a:t>ungroup() </a:t>
            </a:r>
            <a:r>
              <a:rPr lang="en-US" dirty="0">
                <a:sym typeface="Wingdings" pitchFamily="2" charset="2"/>
              </a:rPr>
              <a:t> </a:t>
            </a:r>
            <a:r>
              <a:rPr lang="en-US" dirty="0"/>
              <a:t>Removes the grouping structure, making hazards easier to plot.</a:t>
            </a:r>
          </a:p>
          <a:p>
            <a:pPr rtl="0"/>
            <a:r>
              <a:rPr lang="en-US" dirty="0"/>
              <a:t>Alpha = 0.3 </a:t>
            </a:r>
            <a:r>
              <a:rPr lang="en-US" dirty="0">
                <a:sym typeface="Wingdings" pitchFamily="2" charset="2"/>
              </a:rPr>
              <a:t> argument that controls the transparency</a:t>
            </a:r>
            <a:endParaRPr lang="en-US" dirty="0"/>
          </a:p>
          <a:p>
            <a:endParaRPr lang="en-US" b="1" dirty="0"/>
          </a:p>
          <a:p>
            <a:r>
              <a:rPr lang="en-US" b="1" dirty="0"/>
              <a:t>Plot with ggplot2</a:t>
            </a:r>
            <a:r>
              <a:rPr lang="en-US" dirty="0"/>
              <a:t>:</a:t>
            </a:r>
          </a:p>
          <a:p>
            <a:r>
              <a:rPr lang="en-US" dirty="0"/>
              <a:t>This creates a plot:</a:t>
            </a:r>
          </a:p>
          <a:p>
            <a:pPr>
              <a:buFont typeface="Arial" panose="020B0604020202020204" pitchFamily="34" charset="0"/>
              <a:buChar char="•"/>
            </a:pPr>
            <a:r>
              <a:rPr lang="en-US" dirty="0" err="1"/>
              <a:t>geom_line</a:t>
            </a:r>
            <a:r>
              <a:rPr lang="en-US" dirty="0"/>
              <a:t>() draws hazard lines for each stage.</a:t>
            </a:r>
          </a:p>
          <a:p>
            <a:pPr>
              <a:buFont typeface="Arial" panose="020B0604020202020204" pitchFamily="34" charset="0"/>
              <a:buChar char="•"/>
            </a:pPr>
            <a:r>
              <a:rPr lang="en-US" dirty="0" err="1"/>
              <a:t>geom_ribbon</a:t>
            </a:r>
            <a:r>
              <a:rPr lang="en-US" dirty="0"/>
              <a:t>() adds shaded confidence intervals around each line.</a:t>
            </a:r>
          </a:p>
          <a:p>
            <a:pPr>
              <a:buFont typeface="Arial" panose="020B0604020202020204" pitchFamily="34" charset="0"/>
              <a:buChar char="•"/>
            </a:pPr>
            <a:r>
              <a:rPr lang="en-US" dirty="0" err="1"/>
              <a:t>xlab</a:t>
            </a:r>
            <a:r>
              <a:rPr lang="en-US" dirty="0"/>
              <a:t>, </a:t>
            </a:r>
            <a:r>
              <a:rPr lang="en-US" dirty="0" err="1"/>
              <a:t>ylab</a:t>
            </a:r>
            <a:r>
              <a:rPr lang="en-US" dirty="0"/>
              <a:t>, and </a:t>
            </a:r>
            <a:r>
              <a:rPr lang="en-US" dirty="0" err="1"/>
              <a:t>ylim</a:t>
            </a:r>
            <a:r>
              <a:rPr lang="en-US" dirty="0"/>
              <a:t> set labels and axis limits.</a:t>
            </a:r>
          </a:p>
          <a:p>
            <a:pPr algn="l">
              <a:buFont typeface="Arial" panose="020B0604020202020204" pitchFamily="34" charset="0"/>
              <a:buNone/>
            </a:pPr>
            <a:endParaRPr lang="en-US" dirty="0"/>
          </a:p>
          <a:p>
            <a:pPr algn="l">
              <a:buFont typeface="Arial" panose="020B0604020202020204" pitchFamily="34" charset="0"/>
              <a:buNone/>
            </a:pPr>
            <a:endParaRPr lang="en-US" dirty="0"/>
          </a:p>
          <a:p>
            <a:pPr algn="l">
              <a:buFont typeface="Arial" panose="020B0604020202020204" pitchFamily="34" charset="0"/>
              <a:buNone/>
            </a:pPr>
            <a:r>
              <a:rPr lang="en-US" dirty="0"/>
              <a:t>Again we are looking if the stage is associated with patient survival and we see that it is. </a:t>
            </a:r>
          </a:p>
          <a:p>
            <a:pPr algn="l">
              <a:buFont typeface="Arial" panose="020B0604020202020204" pitchFamily="34" charset="0"/>
              <a:buNone/>
            </a:pPr>
            <a:endParaRPr lang="en-US" dirty="0"/>
          </a:p>
          <a:p>
            <a:pPr algn="l">
              <a:buFont typeface="Arial" panose="020B0604020202020204" pitchFamily="34" charset="0"/>
              <a:buNone/>
            </a:pPr>
            <a:r>
              <a:rPr lang="en-US" dirty="0"/>
              <a:t>Here, you are </a:t>
            </a:r>
            <a:r>
              <a:rPr lang="en-US" b="1" dirty="0"/>
              <a:t>grouping the data</a:t>
            </a:r>
            <a:r>
              <a:rPr lang="en-US" dirty="0"/>
              <a:t> by stage and then applying </a:t>
            </a:r>
            <a:r>
              <a:rPr lang="en-US" dirty="0" err="1"/>
              <a:t>bshazard</a:t>
            </a:r>
            <a:r>
              <a:rPr lang="en-US" dirty="0"/>
              <a:t>() </a:t>
            </a:r>
            <a:r>
              <a:rPr lang="en-US" b="1" dirty="0"/>
              <a:t>within each group separately</a:t>
            </a:r>
            <a:r>
              <a:rPr lang="en-US" dirty="0"/>
              <a:t> (indicated by data=. in the do() function).This approach computes the baseline hazard function independently for each stage without considering the other stages. </a:t>
            </a:r>
            <a:r>
              <a:rPr lang="en-US" b="0" i="0" u="none" strike="noStrike" dirty="0">
                <a:solidFill>
                  <a:srgbClr val="000000"/>
                </a:solidFill>
                <a:effectLst/>
                <a:latin typeface="-webkit-standard"/>
              </a:rPr>
              <a:t>This visualization allows you to see the distinct hazard functions for each stage, showcasing how the risk of death changes over time and reflecting the unique characteristics of each stage.</a:t>
            </a:r>
            <a:endParaRPr lang="en-US" b="0" i="0" u="none" strike="noStrike" dirty="0">
              <a:solidFill>
                <a:srgbClr val="000000"/>
              </a:solidFill>
              <a:effectLst/>
            </a:endParaRPr>
          </a:p>
          <a:p>
            <a:endParaRPr lang="en-SE"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5</a:t>
            </a:fld>
            <a:endParaRPr lang="sv-SE" dirty="0"/>
          </a:p>
        </p:txBody>
      </p:sp>
    </p:spTree>
    <p:extLst>
      <p:ext uri="{BB962C8B-B14F-4D97-AF65-F5344CB8AC3E}">
        <p14:creationId xmlns:p14="http://schemas.microsoft.com/office/powerpoint/2010/main" val="11978900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 </a:t>
            </a:r>
            <a:r>
              <a:rPr lang="en-US" dirty="0"/>
              <a:t>This calculates mortality rates for each stage in terms of events per unit time (in this case, per month since </a:t>
            </a:r>
            <a:r>
              <a:rPr lang="en-US" dirty="0" err="1"/>
              <a:t>surv_mm</a:t>
            </a:r>
            <a:r>
              <a:rPr lang="en-US" dirty="0"/>
              <a:t> is in months).</a:t>
            </a:r>
          </a:p>
          <a:p>
            <a:r>
              <a:rPr lang="en-US" dirty="0"/>
              <a:t>c) </a:t>
            </a:r>
            <a:r>
              <a:rPr lang="en-US" b="0" i="0" u="none" strike="noStrike" dirty="0">
                <a:solidFill>
                  <a:srgbClr val="000000"/>
                </a:solidFill>
                <a:effectLst/>
                <a:latin typeface="-webkit-standard"/>
              </a:rPr>
              <a:t>These adjust the mortality rate to per-person year and per-1000 person-years, respectively, giving standardized rates for easier comparison across stages.</a:t>
            </a:r>
            <a:br>
              <a:rPr lang="en-US" dirty="0"/>
            </a:br>
            <a:endParaRPr lang="en-US" b="1" dirty="0"/>
          </a:p>
          <a:p>
            <a:r>
              <a:rPr lang="en-US" b="1" dirty="0"/>
              <a:t>stage</a:t>
            </a:r>
            <a:r>
              <a:rPr lang="en-US" dirty="0"/>
              <a:t>: The stage of melanoma (e.g., Unknown, </a:t>
            </a:r>
            <a:r>
              <a:rPr lang="en-US" dirty="0" err="1"/>
              <a:t>Localised</a:t>
            </a:r>
            <a:r>
              <a:rPr lang="en-US" dirty="0"/>
              <a:t>, Regional, Distant)</a:t>
            </a:r>
          </a:p>
          <a:p>
            <a:r>
              <a:rPr lang="en-US" b="1" dirty="0" err="1"/>
              <a:t>tstop</a:t>
            </a:r>
            <a:r>
              <a:rPr lang="en-US" dirty="0"/>
              <a:t>: The total time at risk for each stage. This is typically measured in some time unit (e.g., days, months, or years).</a:t>
            </a:r>
          </a:p>
          <a:p>
            <a:r>
              <a:rPr lang="en-US" b="1" dirty="0"/>
              <a:t>event</a:t>
            </a:r>
            <a:r>
              <a:rPr lang="en-US" dirty="0"/>
              <a:t>: The number of events (deaths from cancer) that occurred during the observation period for each stage.</a:t>
            </a:r>
          </a:p>
          <a:p>
            <a:r>
              <a:rPr lang="en-US" b="1" dirty="0"/>
              <a:t>rate</a:t>
            </a:r>
            <a:r>
              <a:rPr lang="en-US" dirty="0"/>
              <a:t>: The estimated survival rate for each stage.</a:t>
            </a:r>
          </a:p>
          <a:p>
            <a:r>
              <a:rPr lang="en-US" b="1" dirty="0"/>
              <a:t>lower</a:t>
            </a:r>
            <a:r>
              <a:rPr lang="en-US" dirty="0"/>
              <a:t> and </a:t>
            </a:r>
            <a:r>
              <a:rPr lang="en-US" b="1" dirty="0"/>
              <a:t>upper</a:t>
            </a:r>
            <a:r>
              <a:rPr lang="en-US" dirty="0"/>
              <a:t>: The lower and upper confidence intervals for the estimated survival rate.</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u="none" strike="noStrike" dirty="0">
                <a:solidFill>
                  <a:srgbClr val="000000"/>
                </a:solidFill>
                <a:effectLst/>
                <a:latin typeface="-webkit-standard"/>
              </a:rPr>
              <a:t>What are the units of the estimated rates? The </a:t>
            </a:r>
            <a:r>
              <a:rPr lang="en-US" b="1" i="0" u="none" strike="noStrike" dirty="0">
                <a:solidFill>
                  <a:srgbClr val="000000"/>
                </a:solidFill>
                <a:effectLst/>
              </a:rPr>
              <a:t>rate</a:t>
            </a:r>
            <a:r>
              <a:rPr lang="en-US" b="0" i="0" u="none" strike="noStrike" dirty="0">
                <a:solidFill>
                  <a:srgbClr val="000000"/>
                </a:solidFill>
                <a:effectLst/>
                <a:latin typeface="-webkit-standard"/>
              </a:rPr>
              <a:t> in the context of survival analysis typically represents the number of events (deaths) per unit of time at risk, which in this case would be per month</a:t>
            </a:r>
          </a:p>
          <a:p>
            <a:endParaRPr lang="en-SE" dirty="0"/>
          </a:p>
          <a:p>
            <a:pPr algn="l"/>
            <a:r>
              <a:rPr lang="en-US" b="1" i="0" u="none" strike="noStrike" dirty="0">
                <a:solidFill>
                  <a:srgbClr val="000000"/>
                </a:solidFill>
                <a:effectLst/>
              </a:rPr>
              <a:t>Survival Rate Interpretations</a:t>
            </a:r>
          </a:p>
          <a:p>
            <a:pPr algn="l">
              <a:buFont typeface="+mj-lt"/>
              <a:buAutoNum type="arabicPeriod"/>
            </a:pPr>
            <a:r>
              <a:rPr lang="en-US" b="1" i="0" u="none" strike="noStrike" dirty="0">
                <a:solidFill>
                  <a:srgbClr val="000000"/>
                </a:solidFill>
                <a:effectLst/>
              </a:rPr>
              <a:t>Stage: Unknown: </a:t>
            </a:r>
            <a:r>
              <a:rPr lang="en-US" b="0" i="0" u="none" strike="noStrike" dirty="0">
                <a:solidFill>
                  <a:srgbClr val="000000"/>
                </a:solidFill>
                <a:effectLst/>
              </a:rPr>
              <a:t>Approximately </a:t>
            </a:r>
            <a:r>
              <a:rPr lang="en-US" b="1" i="0" u="none" strike="noStrike" dirty="0">
                <a:solidFill>
                  <a:srgbClr val="000000"/>
                </a:solidFill>
                <a:effectLst/>
              </a:rPr>
              <a:t>0.22%</a:t>
            </a:r>
            <a:r>
              <a:rPr lang="en-US" b="0" i="0" u="none" strike="noStrike" dirty="0">
                <a:solidFill>
                  <a:srgbClr val="000000"/>
                </a:solidFill>
                <a:effectLst/>
              </a:rPr>
              <a:t> of patients died from cancer each month.</a:t>
            </a:r>
          </a:p>
          <a:p>
            <a:pPr marL="742950" lvl="1" indent="-285750" algn="l">
              <a:buFont typeface="+mj-lt"/>
              <a:buAutoNum type="arabicPeriod"/>
            </a:pPr>
            <a:endParaRPr lang="en-US" b="0" i="0" u="none" strike="noStrike" dirty="0">
              <a:solidFill>
                <a:srgbClr val="000000"/>
              </a:solidFill>
              <a:effectLst/>
            </a:endParaRPr>
          </a:p>
          <a:p>
            <a:pPr algn="l"/>
            <a:r>
              <a:rPr lang="en-US" b="1" i="0" u="none" strike="noStrike" dirty="0">
                <a:solidFill>
                  <a:srgbClr val="000000"/>
                </a:solidFill>
                <a:effectLst/>
              </a:rPr>
              <a:t>Rates per Person-Year</a:t>
            </a:r>
          </a:p>
          <a:p>
            <a:pPr algn="l">
              <a:buFont typeface="Arial" panose="020B0604020202020204" pitchFamily="34" charset="0"/>
              <a:buChar char="•"/>
            </a:pPr>
            <a:r>
              <a:rPr lang="en-US" b="1" i="0" u="none" strike="noStrike" dirty="0">
                <a:solidFill>
                  <a:srgbClr val="000000"/>
                </a:solidFill>
                <a:effectLst/>
              </a:rPr>
              <a:t>Unknown Stage:</a:t>
            </a:r>
            <a:r>
              <a:rPr lang="en-US" b="0" i="0" u="none" strike="noStrike" dirty="0">
                <a:solidFill>
                  <a:srgbClr val="000000"/>
                </a:solidFill>
                <a:effectLst/>
              </a:rPr>
              <a:t> 0.0267 per person-year (2.67% annual risk)</a:t>
            </a:r>
          </a:p>
          <a:p>
            <a:pPr algn="l"/>
            <a:r>
              <a:rPr lang="en-US" b="0" i="0" u="none" strike="noStrike" dirty="0">
                <a:solidFill>
                  <a:srgbClr val="000000"/>
                </a:solidFill>
                <a:effectLst/>
              </a:rPr>
              <a:t>This interpretation shows the individual annual risk of death from melanoma for each stage.</a:t>
            </a:r>
          </a:p>
          <a:p>
            <a:pPr algn="l"/>
            <a:endParaRPr lang="en-US" b="1" i="0" u="none" strike="noStrike" dirty="0">
              <a:solidFill>
                <a:srgbClr val="000000"/>
              </a:solidFill>
              <a:effectLst/>
            </a:endParaRPr>
          </a:p>
          <a:p>
            <a:pPr algn="l"/>
            <a:r>
              <a:rPr lang="en-US" b="1" i="0" u="none" strike="noStrike" dirty="0">
                <a:solidFill>
                  <a:srgbClr val="000000"/>
                </a:solidFill>
                <a:effectLst/>
              </a:rPr>
              <a:t>Rates per 1,000 Person-Years: </a:t>
            </a:r>
            <a:r>
              <a:rPr lang="en-US" b="0" i="0" u="none" strike="noStrike" dirty="0">
                <a:solidFill>
                  <a:srgbClr val="000000"/>
                </a:solidFill>
                <a:effectLst/>
              </a:rPr>
              <a:t>The second calculation, with time scaled by 1,000, expresses these rates as deaths per </a:t>
            </a:r>
            <a:r>
              <a:rPr lang="en-US" b="1" i="0" u="none" strike="noStrike" dirty="0">
                <a:solidFill>
                  <a:srgbClr val="000000"/>
                </a:solidFill>
                <a:effectLst/>
              </a:rPr>
              <a:t>1,000 person-years</a:t>
            </a:r>
            <a:r>
              <a:rPr lang="en-US" b="0" i="0" u="none" strike="noStrike" dirty="0">
                <a:solidFill>
                  <a:srgbClr val="000000"/>
                </a:solidFill>
                <a:effectLst/>
              </a:rPr>
              <a:t>, a common scale for large studies:</a:t>
            </a:r>
          </a:p>
          <a:p>
            <a:pPr algn="l"/>
            <a:endParaRPr lang="en-US" b="1" i="0" u="none" strike="noStrike" dirty="0">
              <a:solidFill>
                <a:srgbClr val="000000"/>
              </a:solidFill>
              <a:effectLst/>
            </a:endParaRPr>
          </a:p>
          <a:p>
            <a:pPr algn="l"/>
            <a:r>
              <a:rPr lang="en-US" b="1" i="0" u="none" strike="noStrike" dirty="0">
                <a:solidFill>
                  <a:srgbClr val="000000"/>
                </a:solidFill>
                <a:effectLst/>
              </a:rPr>
              <a:t>Per Person-Year Rates</a:t>
            </a:r>
          </a:p>
          <a:p>
            <a:pPr algn="l"/>
            <a:r>
              <a:rPr lang="en-US" b="0" i="0" u="none" strike="noStrike" dirty="0">
                <a:solidFill>
                  <a:srgbClr val="000000"/>
                </a:solidFill>
                <a:effectLst/>
              </a:rPr>
              <a:t>When we say something like "0.0267 per person-year," we can interpret it as a percentage because it applies to a single person over a one-year period </a:t>
            </a:r>
            <a:r>
              <a:rPr lang="en-US" b="0" i="0" u="none" strike="noStrike" dirty="0">
                <a:solidFill>
                  <a:srgbClr val="000000"/>
                </a:solidFill>
                <a:effectLst/>
                <a:sym typeface="Wingdings" pitchFamily="2" charset="2"/>
              </a:rPr>
              <a:t> understand individual annual risk (a chance that a person dies from melanoma within a year)</a:t>
            </a:r>
            <a:endParaRPr lang="en-US" b="0" i="0" u="none" strike="noStrike" dirty="0">
              <a:solidFill>
                <a:srgbClr val="000000"/>
              </a:solidFill>
              <a:effectLst/>
            </a:endParaRPr>
          </a:p>
          <a:p>
            <a:pPr algn="l"/>
            <a:endParaRPr lang="en-US" b="0" i="0" u="none" strike="noStrike" dirty="0">
              <a:solidFill>
                <a:srgbClr val="000000"/>
              </a:solidFill>
              <a:effectLst/>
            </a:endParaRPr>
          </a:p>
          <a:p>
            <a:pPr algn="l"/>
            <a:r>
              <a:rPr lang="en-US" b="1" i="0" u="none" strike="noStrike" dirty="0">
                <a:solidFill>
                  <a:srgbClr val="000000"/>
                </a:solidFill>
                <a:effectLst/>
              </a:rPr>
              <a:t>Per 1,000 Person-Years Rates</a:t>
            </a:r>
          </a:p>
          <a:p>
            <a:pPr algn="l"/>
            <a:r>
              <a:rPr lang="en-US" b="0" i="0" u="none" strike="noStrike" dirty="0">
                <a:solidFill>
                  <a:srgbClr val="000000"/>
                </a:solidFill>
                <a:effectLst/>
              </a:rPr>
              <a:t>In the second interpretation, we're considering a rate per 1,000 person-years, which is more suitable when we look at </a:t>
            </a:r>
            <a:r>
              <a:rPr lang="en-US" b="1" i="0" u="none" strike="noStrike" dirty="0">
                <a:solidFill>
                  <a:srgbClr val="000000"/>
                </a:solidFill>
                <a:effectLst/>
              </a:rPr>
              <a:t>larger populations or longer periods</a:t>
            </a:r>
            <a:r>
              <a:rPr lang="en-US" b="0" i="0" u="none" strike="noStrike" dirty="0">
                <a:solidFill>
                  <a:srgbClr val="000000"/>
                </a:solidFill>
                <a:effectLst/>
              </a:rPr>
              <a:t>. </a:t>
            </a:r>
          </a:p>
          <a:p>
            <a:pPr algn="l"/>
            <a:r>
              <a:rPr lang="en-US" b="0" i="0" u="none" strike="noStrike" dirty="0">
                <a:solidFill>
                  <a:srgbClr val="000000"/>
                </a:solidFill>
                <a:effectLst/>
              </a:rPr>
              <a:t>By using "per 1,000 person-years," we keep the numbers larger and avoid fractions, making it practical for reporting in studies. This way, instead of percentages, we express the rates as counts per 1,000 person-years, which is common in epidemiological research.</a:t>
            </a:r>
          </a:p>
          <a:p>
            <a:pPr marL="0" lvl="0" indent="0" algn="l">
              <a:buFont typeface="+mj-lt"/>
              <a:buNone/>
            </a:pPr>
            <a:endParaRPr lang="en-US" b="0" i="0" u="none" strike="noStrike" dirty="0">
              <a:solidFill>
                <a:srgbClr val="000000"/>
              </a:solidFill>
              <a:effectLst/>
            </a:endParaRPr>
          </a:p>
          <a:p>
            <a:r>
              <a:rPr lang="en-SE" dirty="0"/>
              <a:t>- </a:t>
            </a:r>
            <a:r>
              <a:rPr lang="en-US" dirty="0"/>
              <a:t>C</a:t>
            </a:r>
            <a:r>
              <a:rPr lang="en-SE" dirty="0"/>
              <a:t>onfidence intervals are based on the poisson distribution</a:t>
            </a:r>
          </a:p>
        </p:txBody>
      </p:sp>
      <p:sp>
        <p:nvSpPr>
          <p:cNvPr id="4" name="Slide Number Placeholder 3"/>
          <p:cNvSpPr>
            <a:spLocks noGrp="1"/>
          </p:cNvSpPr>
          <p:nvPr>
            <p:ph type="sldNum" sz="quarter" idx="5"/>
          </p:nvPr>
        </p:nvSpPr>
        <p:spPr/>
        <p:txBody>
          <a:bodyPr/>
          <a:lstStyle/>
          <a:p>
            <a:fld id="{E4F6DBA7-38D3-4FF9-B176-AA5B07999DDF}" type="slidenum">
              <a:rPr lang="sv-SE" smtClean="0"/>
              <a:pPr/>
              <a:t>6</a:t>
            </a:fld>
            <a:endParaRPr lang="sv-SE" dirty="0"/>
          </a:p>
        </p:txBody>
      </p:sp>
    </p:spTree>
    <p:extLst>
      <p:ext uri="{BB962C8B-B14F-4D97-AF65-F5344CB8AC3E}">
        <p14:creationId xmlns:p14="http://schemas.microsoft.com/office/powerpoint/2010/main" val="7080380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000000"/>
                </a:solidFill>
                <a:effectLst/>
                <a:latin typeface="-webkit-standard"/>
              </a:rPr>
              <a:t>hazards </a:t>
            </a:r>
            <a:r>
              <a:rPr lang="en-US" b="0" i="0" u="none" strike="noStrike" dirty="0">
                <a:solidFill>
                  <a:srgbClr val="000000"/>
                </a:solidFill>
                <a:effectLst/>
              </a:rPr>
              <a:t>&lt;-</a:t>
            </a:r>
            <a:r>
              <a:rPr lang="en-US" b="0" i="0" u="none" strike="noStrike" dirty="0">
                <a:solidFill>
                  <a:srgbClr val="000000"/>
                </a:solidFill>
                <a:effectLst/>
                <a:latin typeface="-webkit-standard"/>
              </a:rPr>
              <a:t> </a:t>
            </a:r>
            <a:r>
              <a:rPr lang="en-US" b="0" i="0" u="none" strike="noStrike" dirty="0" err="1">
                <a:solidFill>
                  <a:srgbClr val="000000"/>
                </a:solidFill>
                <a:effectLst/>
                <a:latin typeface="-webkit-standard"/>
              </a:rPr>
              <a:t>group_by</a:t>
            </a:r>
            <a:r>
              <a:rPr lang="en-US" b="0" i="0" u="none" strike="noStrike" dirty="0">
                <a:solidFill>
                  <a:srgbClr val="000000"/>
                </a:solidFill>
                <a:effectLst/>
              </a:rPr>
              <a:t>(</a:t>
            </a:r>
            <a:r>
              <a:rPr lang="en-US" b="0" i="0" u="none" strike="noStrike" dirty="0">
                <a:solidFill>
                  <a:srgbClr val="000000"/>
                </a:solidFill>
                <a:effectLst/>
                <a:latin typeface="-webkit-standard"/>
              </a:rPr>
              <a:t>melanoma</a:t>
            </a:r>
            <a:r>
              <a:rPr lang="en-US" b="0" i="0" u="none" strike="noStrike" dirty="0">
                <a:solidFill>
                  <a:srgbClr val="000000"/>
                </a:solidFill>
                <a:effectLst/>
              </a:rPr>
              <a:t>,</a:t>
            </a:r>
            <a:r>
              <a:rPr lang="en-US" b="0" i="0" u="none" strike="noStrike" dirty="0">
                <a:solidFill>
                  <a:srgbClr val="000000"/>
                </a:solidFill>
                <a:effectLst/>
                <a:latin typeface="-webkit-standard"/>
              </a:rPr>
              <a:t> sex</a:t>
            </a:r>
            <a:r>
              <a:rPr lang="en-US" b="0" i="0" u="none" strike="noStrike" dirty="0">
                <a:solidFill>
                  <a:srgbClr val="000000"/>
                </a:solidFill>
                <a:effectLst/>
              </a:rPr>
              <a:t>)</a:t>
            </a:r>
            <a:r>
              <a:rPr lang="en-US" b="0" i="0" u="none" strike="noStrike" dirty="0">
                <a:solidFill>
                  <a:srgbClr val="000000"/>
                </a:solidFill>
                <a:effectLst/>
                <a:latin typeface="-webkit-standard"/>
              </a:rPr>
              <a:t> </a:t>
            </a:r>
            <a:r>
              <a:rPr lang="en-US" b="0" i="0" u="none" strike="noStrike" dirty="0">
                <a:solidFill>
                  <a:srgbClr val="000000"/>
                </a:solidFill>
                <a:effectLst/>
              </a:rPr>
              <a:t>|&gt;</a:t>
            </a:r>
            <a:r>
              <a:rPr lang="en-US" b="0" i="0" u="none" strike="noStrike" dirty="0">
                <a:solidFill>
                  <a:srgbClr val="000000"/>
                </a:solidFill>
                <a:effectLst/>
                <a:latin typeface="-webkit-standard"/>
              </a:rPr>
              <a:t> do</a:t>
            </a:r>
            <a:r>
              <a:rPr lang="en-US" b="0" i="0" u="none" strike="noStrike" dirty="0">
                <a:solidFill>
                  <a:srgbClr val="000000"/>
                </a:solidFill>
                <a:effectLst/>
              </a:rPr>
              <a:t>(</a:t>
            </a:r>
            <a:r>
              <a:rPr lang="en-US" b="0" i="0" u="none" strike="noStrike" dirty="0" err="1">
                <a:solidFill>
                  <a:srgbClr val="000000"/>
                </a:solidFill>
                <a:effectLst/>
                <a:latin typeface="-webkit-standard"/>
              </a:rPr>
              <a:t>as.data.frame</a:t>
            </a:r>
            <a:r>
              <a:rPr lang="en-US" b="0" i="0" u="none" strike="noStrike" dirty="0">
                <a:solidFill>
                  <a:srgbClr val="000000"/>
                </a:solidFill>
                <a:effectLst/>
              </a:rPr>
              <a:t>(</a:t>
            </a:r>
            <a:r>
              <a:rPr lang="en-US" b="0" i="0" u="none" strike="noStrike" dirty="0" err="1">
                <a:solidFill>
                  <a:srgbClr val="000000"/>
                </a:solidFill>
                <a:effectLst/>
                <a:latin typeface="-webkit-standard"/>
              </a:rPr>
              <a:t>bshazard</a:t>
            </a:r>
            <a:r>
              <a:rPr lang="en-US" b="0" i="0" u="none" strike="noStrike" dirty="0">
                <a:solidFill>
                  <a:srgbClr val="000000"/>
                </a:solidFill>
                <a:effectLst/>
              </a:rPr>
              <a:t>(</a:t>
            </a:r>
            <a:r>
              <a:rPr lang="en-US" b="0" i="0" u="none" strike="noStrike" dirty="0" err="1">
                <a:solidFill>
                  <a:srgbClr val="000000"/>
                </a:solidFill>
                <a:effectLst/>
                <a:latin typeface="-webkit-standard"/>
              </a:rPr>
              <a:t>Surv</a:t>
            </a:r>
            <a:r>
              <a:rPr lang="en-US" b="0" i="0" u="none" strike="noStrike" dirty="0">
                <a:solidFill>
                  <a:srgbClr val="000000"/>
                </a:solidFill>
                <a:effectLst/>
              </a:rPr>
              <a:t>(</a:t>
            </a:r>
            <a:r>
              <a:rPr lang="en-US" b="0" i="0" u="none" strike="noStrike" dirty="0" err="1">
                <a:solidFill>
                  <a:srgbClr val="000000"/>
                </a:solidFill>
                <a:effectLst/>
                <a:latin typeface="-webkit-standard"/>
              </a:rPr>
              <a:t>surv_mm</a:t>
            </a:r>
            <a:r>
              <a:rPr lang="en-US" b="0" i="0" u="none" strike="noStrike" dirty="0">
                <a:solidFill>
                  <a:srgbClr val="000000"/>
                </a:solidFill>
                <a:effectLst/>
              </a:rPr>
              <a:t>,</a:t>
            </a:r>
            <a:r>
              <a:rPr lang="en-US" b="0" i="0" u="none" strike="noStrike" dirty="0">
                <a:solidFill>
                  <a:srgbClr val="000000"/>
                </a:solidFill>
                <a:effectLst/>
                <a:latin typeface="-webkit-standard"/>
              </a:rPr>
              <a:t> </a:t>
            </a:r>
            <a:r>
              <a:rPr lang="en-US" b="0" i="0" u="none" strike="noStrike" dirty="0" err="1">
                <a:solidFill>
                  <a:srgbClr val="000000"/>
                </a:solidFill>
                <a:effectLst/>
                <a:latin typeface="-webkit-standard"/>
              </a:rPr>
              <a:t>death_cancer</a:t>
            </a:r>
            <a:r>
              <a:rPr lang="en-US" b="0" i="0" u="none" strike="noStrike" dirty="0">
                <a:solidFill>
                  <a:srgbClr val="000000"/>
                </a:solidFill>
                <a:effectLst/>
              </a:rPr>
              <a:t>)</a:t>
            </a:r>
            <a:r>
              <a:rPr lang="en-US" b="0" i="0" u="none" strike="noStrike" dirty="0">
                <a:solidFill>
                  <a:srgbClr val="000000"/>
                </a:solidFill>
                <a:effectLst/>
                <a:latin typeface="-webkit-standard"/>
              </a:rPr>
              <a:t> </a:t>
            </a:r>
            <a:r>
              <a:rPr lang="en-US" b="0" i="0" u="none" strike="noStrike" dirty="0">
                <a:solidFill>
                  <a:srgbClr val="000000"/>
                </a:solidFill>
                <a:effectLst/>
              </a:rPr>
              <a:t>~</a:t>
            </a:r>
            <a:r>
              <a:rPr lang="en-US" b="0" i="0" u="none" strike="noStrike" dirty="0">
                <a:solidFill>
                  <a:srgbClr val="000000"/>
                </a:solidFill>
                <a:effectLst/>
                <a:latin typeface="-webkit-standard"/>
              </a:rPr>
              <a:t> </a:t>
            </a:r>
            <a:r>
              <a:rPr lang="en-US" b="0" i="0" u="none" strike="noStrike" dirty="0">
                <a:solidFill>
                  <a:srgbClr val="000000"/>
                </a:solidFill>
                <a:effectLst/>
              </a:rPr>
              <a:t>1,</a:t>
            </a:r>
            <a:r>
              <a:rPr lang="en-US" b="0" i="0" u="none" strike="noStrike" dirty="0">
                <a:solidFill>
                  <a:srgbClr val="000000"/>
                </a:solidFill>
                <a:effectLst/>
                <a:latin typeface="-webkit-standard"/>
              </a:rPr>
              <a:t> data</a:t>
            </a:r>
            <a:r>
              <a:rPr lang="en-US" b="0" i="0" u="none" strike="noStrike" dirty="0">
                <a:solidFill>
                  <a:srgbClr val="000000"/>
                </a:solidFill>
                <a:effectLst/>
              </a:rPr>
              <a:t>=</a:t>
            </a:r>
            <a:r>
              <a:rPr lang="en-US" b="0" i="0" u="none" strike="noStrike" dirty="0">
                <a:solidFill>
                  <a:srgbClr val="000000"/>
                </a:solidFill>
                <a:effectLst/>
                <a:latin typeface="-webkit-standard"/>
              </a:rPr>
              <a:t>.</a:t>
            </a:r>
            <a:r>
              <a:rPr lang="en-US" b="0" i="0" u="none" strike="noStrike" dirty="0">
                <a:solidFill>
                  <a:srgbClr val="000000"/>
                </a:solidFill>
                <a:effectLst/>
              </a:rPr>
              <a:t>,</a:t>
            </a:r>
            <a:r>
              <a:rPr lang="en-US" b="0" i="0" u="none" strike="noStrike" dirty="0">
                <a:solidFill>
                  <a:srgbClr val="000000"/>
                </a:solidFill>
                <a:effectLst/>
                <a:latin typeface="-webkit-standard"/>
              </a:rPr>
              <a:t>verbose</a:t>
            </a:r>
            <a:r>
              <a:rPr lang="en-US" b="0" i="0" u="none" strike="noStrike" dirty="0">
                <a:solidFill>
                  <a:srgbClr val="000000"/>
                </a:solidFill>
                <a:effectLst/>
              </a:rPr>
              <a:t>=FALSE)))</a:t>
            </a:r>
            <a:r>
              <a:rPr lang="en-US" b="0" i="0" u="none" strike="noStrike" dirty="0">
                <a:solidFill>
                  <a:srgbClr val="000000"/>
                </a:solidFill>
                <a:effectLst/>
                <a:latin typeface="-webkit-standard"/>
              </a:rPr>
              <a:t> </a:t>
            </a:r>
            <a:r>
              <a:rPr lang="en-US" b="0" i="0" u="none" strike="noStrike" dirty="0">
                <a:solidFill>
                  <a:srgbClr val="000000"/>
                </a:solidFill>
                <a:effectLst/>
              </a:rPr>
              <a:t>|&gt;</a:t>
            </a:r>
            <a:r>
              <a:rPr lang="en-US" b="0" i="0" u="none" strike="noStrike" dirty="0">
                <a:solidFill>
                  <a:srgbClr val="000000"/>
                </a:solidFill>
                <a:effectLst/>
                <a:latin typeface="-webkit-standard"/>
              </a:rPr>
              <a:t> ungroup</a:t>
            </a:r>
            <a:r>
              <a:rPr lang="en-US" b="0" i="0" u="none" strike="noStrike" dirty="0">
                <a:solidFill>
                  <a:srgbClr val="000000"/>
                </a:solidFill>
                <a:effectLst/>
              </a:rPr>
              <a:t>() </a:t>
            </a:r>
            <a:r>
              <a:rPr lang="en-US" b="0" i="0" u="none" strike="noStrike" dirty="0">
                <a:solidFill>
                  <a:srgbClr val="000000"/>
                </a:solidFill>
                <a:effectLst/>
                <a:sym typeface="Wingdings" pitchFamily="2" charset="2"/>
              </a:rPr>
              <a:t> </a:t>
            </a:r>
            <a:r>
              <a:rPr lang="en-US" b="0" i="0" u="none" strike="noStrike" dirty="0">
                <a:solidFill>
                  <a:srgbClr val="000000"/>
                </a:solidFill>
                <a:effectLst/>
                <a:latin typeface="-webkit-standard"/>
              </a:rPr>
              <a:t>This groups the </a:t>
            </a:r>
            <a:r>
              <a:rPr lang="en-US" dirty="0"/>
              <a:t>melanoma</a:t>
            </a:r>
            <a:r>
              <a:rPr lang="en-US" b="0" i="0" u="none" strike="noStrike" dirty="0">
                <a:solidFill>
                  <a:srgbClr val="000000"/>
                </a:solidFill>
                <a:effectLst/>
                <a:latin typeface="-webkit-standard"/>
              </a:rPr>
              <a:t> data by </a:t>
            </a:r>
            <a:r>
              <a:rPr lang="en-US" dirty="0"/>
              <a:t>sex</a:t>
            </a:r>
            <a:r>
              <a:rPr lang="en-US" b="0" i="0" u="none" strike="noStrike" dirty="0">
                <a:solidFill>
                  <a:srgbClr val="000000"/>
                </a:solidFill>
                <a:effectLst/>
                <a:latin typeface="-webkit-standard"/>
              </a:rPr>
              <a:t> and applies the </a:t>
            </a:r>
            <a:r>
              <a:rPr lang="en-US" dirty="0" err="1"/>
              <a:t>bshazard</a:t>
            </a:r>
            <a:r>
              <a:rPr lang="en-US" b="0" i="0" u="none" strike="noStrike" dirty="0">
                <a:solidFill>
                  <a:srgbClr val="000000"/>
                </a:solidFill>
                <a:effectLst/>
                <a:latin typeface="-webkit-standard"/>
              </a:rPr>
              <a:t> function to calculate hazard rates (time-dependent risk of death due to cancer) for each group. The results are converted into a data frame and stored in </a:t>
            </a:r>
            <a:r>
              <a:rPr lang="en-US" dirty="0"/>
              <a:t>hazards</a:t>
            </a:r>
            <a:r>
              <a:rPr lang="en-US" b="0" i="0" u="none" strike="noStrike" dirty="0">
                <a:solidFill>
                  <a:srgbClr val="000000"/>
                </a:solidFill>
                <a:effectLst/>
                <a:latin typeface="-webkit-standard"/>
              </a:rPr>
              <a:t>.</a:t>
            </a:r>
          </a:p>
          <a:p>
            <a:endParaRPr lang="en-US" b="0" i="0" u="none" strike="noStrike" dirty="0">
              <a:solidFill>
                <a:srgbClr val="000000"/>
              </a:solidFill>
              <a:effectLst/>
              <a:latin typeface="-webkit-standard"/>
            </a:endParaRPr>
          </a:p>
          <a:p>
            <a:r>
              <a:rPr lang="en-US" b="0" i="0" u="none" strike="noStrike" dirty="0">
                <a:solidFill>
                  <a:srgbClr val="000000"/>
                </a:solidFill>
                <a:effectLst/>
                <a:latin typeface="-webkit-standard"/>
              </a:rPr>
              <a:t>With allows us to evaluate the expression within a context od a particular data frame, so that we don’t need to constantly repeat it </a:t>
            </a:r>
            <a:r>
              <a:rPr lang="en-US" b="0" i="0" u="none" strike="noStrike" dirty="0">
                <a:solidFill>
                  <a:srgbClr val="000000"/>
                </a:solidFill>
                <a:effectLst/>
                <a:latin typeface="-webkit-standard"/>
                <a:sym typeface="Wingdings" pitchFamily="2" charset="2"/>
              </a:rPr>
              <a:t> hazards $ </a:t>
            </a:r>
            <a:r>
              <a:rPr lang="en-US" b="0" i="0" u="none" strike="noStrike" dirty="0" err="1">
                <a:solidFill>
                  <a:srgbClr val="000000"/>
                </a:solidFill>
                <a:effectLst/>
                <a:latin typeface="-webkit-standard"/>
                <a:sym typeface="Wingdings" pitchFamily="2" charset="2"/>
              </a:rPr>
              <a:t>column_name</a:t>
            </a:r>
            <a:endParaRPr lang="en-US" b="0" i="0" u="none" strike="noStrike" dirty="0">
              <a:solidFill>
                <a:srgbClr val="000000"/>
              </a:solidFill>
              <a:effectLst/>
              <a:latin typeface="-webkit-standard"/>
              <a:sym typeface="Wingdings" pitchFamily="2" charset="2"/>
            </a:endParaRPr>
          </a:p>
          <a:p>
            <a:r>
              <a:rPr lang="en-US" b="0" i="0" u="none" strike="noStrike" dirty="0" err="1">
                <a:solidFill>
                  <a:srgbClr val="000000"/>
                </a:solidFill>
                <a:effectLst/>
                <a:latin typeface="-webkit-standard"/>
                <a:sym typeface="Wingdings" pitchFamily="2" charset="2"/>
              </a:rPr>
              <a:t>Plt</a:t>
            </a:r>
            <a:r>
              <a:rPr lang="en-US" b="0" i="0" u="none" strike="noStrike" dirty="0">
                <a:solidFill>
                  <a:srgbClr val="000000"/>
                </a:solidFill>
                <a:effectLst/>
                <a:latin typeface="-webkit-standard"/>
                <a:sym typeface="Wingdings" pitchFamily="2" charset="2"/>
              </a:rPr>
              <a:t>  plots a hazard function </a:t>
            </a:r>
            <a:endParaRPr lang="en-US" b="0" i="0" u="none" strike="noStrike" dirty="0">
              <a:solidFill>
                <a:srgbClr val="000000"/>
              </a:solidFill>
              <a:effectLst/>
              <a:latin typeface="-webkit-standard"/>
            </a:endParaRPr>
          </a:p>
          <a:p>
            <a:r>
              <a:rPr lang="en-US" b="0" i="0" u="none" strike="noStrike" dirty="0">
                <a:solidFill>
                  <a:srgbClr val="000000"/>
                </a:solidFill>
                <a:effectLst/>
                <a:latin typeface="-webkit-standard"/>
              </a:rPr>
              <a:t>This uses </a:t>
            </a:r>
            <a:r>
              <a:rPr lang="en-US" dirty="0"/>
              <a:t>with</a:t>
            </a:r>
            <a:r>
              <a:rPr lang="en-US" b="0" i="0" u="none" strike="noStrike" dirty="0">
                <a:solidFill>
                  <a:srgbClr val="000000"/>
                </a:solidFill>
                <a:effectLst/>
                <a:latin typeface="-webkit-standard"/>
              </a:rPr>
              <a:t> and </a:t>
            </a:r>
            <a:r>
              <a:rPr lang="en-US" dirty="0" err="1"/>
              <a:t>plt</a:t>
            </a:r>
            <a:r>
              <a:rPr lang="en-US" b="0" i="0" u="none" strike="noStrike" dirty="0">
                <a:solidFill>
                  <a:srgbClr val="000000"/>
                </a:solidFill>
                <a:effectLst/>
                <a:latin typeface="-webkit-standard"/>
              </a:rPr>
              <a:t> to plot hazard rates for each sex group, including confidence intervals as ribbons. The x-axis represents follow-up time, and the y-axis represents hazard rates.</a:t>
            </a:r>
          </a:p>
          <a:p>
            <a:r>
              <a:rPr lang="en-US" b="0" i="0" u="none" strike="noStrike" dirty="0">
                <a:solidFill>
                  <a:srgbClr val="000000"/>
                </a:solidFill>
                <a:effectLst/>
                <a:latin typeface="-webkit-standard"/>
              </a:rPr>
              <a:t>hazard should be plotted against time, grouped by the </a:t>
            </a:r>
            <a:r>
              <a:rPr lang="en-US" dirty="0"/>
              <a:t>sex</a:t>
            </a:r>
            <a:r>
              <a:rPr lang="en-US" b="0" i="0" u="none" strike="noStrike" dirty="0">
                <a:solidFill>
                  <a:srgbClr val="000000"/>
                </a:solidFill>
                <a:effectLst/>
                <a:latin typeface="-webkit-standard"/>
              </a:rPr>
              <a:t> variable</a:t>
            </a:r>
          </a:p>
          <a:p>
            <a:endParaRPr lang="en-US" dirty="0"/>
          </a:p>
          <a:p>
            <a:endParaRPr lang="en-US" dirty="0"/>
          </a:p>
          <a:p>
            <a:r>
              <a:rPr lang="en-US" dirty="0"/>
              <a:t>The </a:t>
            </a:r>
            <a:r>
              <a:rPr lang="en-US" dirty="0" err="1"/>
              <a:t>bshazard</a:t>
            </a:r>
            <a:r>
              <a:rPr lang="en-US" dirty="0"/>
              <a:t>() function is used here to calculate the hazard function, which estimates the risk of the event (in this case, death due to melanoma) at each time point.</a:t>
            </a:r>
          </a:p>
          <a:p>
            <a:r>
              <a:rPr lang="en-US" dirty="0"/>
              <a:t>By grouping the data by sex, we generate separate hazard functions for males and females, allowing for a comparison of risk trends over time.</a:t>
            </a:r>
          </a:p>
          <a:p>
            <a:endParaRPr lang="en-US" dirty="0"/>
          </a:p>
          <a:p>
            <a:r>
              <a:rPr lang="en-US" b="1" i="0" u="none" strike="noStrike" dirty="0">
                <a:solidFill>
                  <a:srgbClr val="000000"/>
                </a:solidFill>
                <a:effectLst/>
                <a:latin typeface="-webkit-standard"/>
              </a:rPr>
              <a:t>Is there a difference in survival between males and females? If yes, is the difference present throughout the follow up?</a:t>
            </a:r>
            <a:endParaRPr lang="en-US" b="1" dirty="0"/>
          </a:p>
          <a:p>
            <a:pPr marL="171450" indent="-171450">
              <a:buFontTx/>
              <a:buChar char="-"/>
            </a:pPr>
            <a:r>
              <a:rPr lang="en-US" b="0" i="0" u="none" strike="noStrike" dirty="0">
                <a:solidFill>
                  <a:srgbClr val="000000"/>
                </a:solidFill>
                <a:effectLst/>
                <a:latin typeface="-webkit-standard"/>
              </a:rPr>
              <a:t>that early on, males face a higher risk of death from melanoma than females</a:t>
            </a:r>
          </a:p>
          <a:p>
            <a:pPr marL="171450" indent="-171450">
              <a:buFontTx/>
              <a:buChar char="-"/>
            </a:pPr>
            <a:r>
              <a:rPr lang="en-US" b="0" i="0" u="none" strike="noStrike" dirty="0">
                <a:solidFill>
                  <a:srgbClr val="000000"/>
                </a:solidFill>
                <a:effectLst/>
                <a:latin typeface="-webkit-standard"/>
              </a:rPr>
              <a:t>Around the 100-month follow-up mark, the hazard rates for both sexes converge. This implies that, after an initial period of higher risk for males, the risk of death becomes more similar between males and females as time progresses.</a:t>
            </a:r>
          </a:p>
          <a:p>
            <a:pPr marL="171450" indent="-171450">
              <a:buFontTx/>
              <a:buChar char="-"/>
            </a:pPr>
            <a:r>
              <a:rPr lang="en-US" b="0" i="0" u="none" strike="noStrike" dirty="0">
                <a:solidFill>
                  <a:srgbClr val="000000"/>
                </a:solidFill>
                <a:effectLst/>
                <a:latin typeface="-webkit-standard"/>
              </a:rPr>
              <a:t>The large confidence interval for males toward the end of the follow-up period suggests greater variability or less precise estimates. This typically occurs because there are fewer individuals still at risk at the later time points, especially in groups that had higher hazard rates earlier on, like males. This wider interval reflects increased uncertainty and means that conclusions about the risk at these late stages should be made cautiously.</a:t>
            </a:r>
          </a:p>
          <a:p>
            <a:pPr marL="171450" indent="-171450">
              <a:buFontTx/>
              <a:buChar char="-"/>
            </a:pPr>
            <a:r>
              <a:rPr lang="en-US" b="0" i="0" u="none" strike="noStrike" dirty="0">
                <a:solidFill>
                  <a:srgbClr val="000000"/>
                </a:solidFill>
                <a:effectLst/>
                <a:latin typeface="-webkit-standard"/>
              </a:rPr>
              <a:t>The pattern suggests that </a:t>
            </a:r>
            <a:r>
              <a:rPr lang="en-US" b="1" i="0" u="none" strike="noStrike" dirty="0">
                <a:solidFill>
                  <a:srgbClr val="000000"/>
                </a:solidFill>
                <a:effectLst/>
              </a:rPr>
              <a:t>males have a higher early risk</a:t>
            </a:r>
            <a:r>
              <a:rPr lang="en-US" b="0" i="0" u="none" strike="noStrike" dirty="0">
                <a:solidFill>
                  <a:srgbClr val="000000"/>
                </a:solidFill>
                <a:effectLst/>
                <a:latin typeface="-webkit-standard"/>
              </a:rPr>
              <a:t>, but this risk becomes comparable to females’ risk over time. The larger uncertainty in males' hazard estimates later in the follow-up may also suggest a need to consider other factors (e.g., health interventions or survival characteristics) that could impact long-term survival.</a:t>
            </a:r>
            <a:endParaRPr lang="en-SE"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7</a:t>
            </a:fld>
            <a:endParaRPr lang="sv-SE" dirty="0"/>
          </a:p>
        </p:txBody>
      </p:sp>
    </p:spTree>
    <p:extLst>
      <p:ext uri="{BB962C8B-B14F-4D97-AF65-F5344CB8AC3E}">
        <p14:creationId xmlns:p14="http://schemas.microsoft.com/office/powerpoint/2010/main" val="29358139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000000"/>
                </a:solidFill>
                <a:effectLst/>
                <a:latin typeface="-webkit-standard"/>
              </a:rPr>
              <a:t>e) How many patients die of each cause? Does the distribution of cause of death depend on age?</a:t>
            </a:r>
          </a:p>
          <a:p>
            <a:pPr marL="171450" indent="-171450">
              <a:buFontTx/>
              <a:buChar char="-"/>
            </a:pPr>
            <a:r>
              <a:rPr lang="en-US" b="0" i="0" u="none" strike="noStrike" dirty="0">
                <a:solidFill>
                  <a:srgbClr val="000000"/>
                </a:solidFill>
                <a:effectLst/>
                <a:latin typeface="-webkit-standard"/>
              </a:rPr>
              <a:t>Yes, the distribution of the cause of death depends on age. For younger age groups, cancer is the predominant cause of death among those who have died. As age increases, however, deaths from other causes become more common, especially in the 75+ age group where other causes of death actually exceed cancer-related deaths. This suggests a shifting pattern with age, where competing risks play an increasingly significant role in survival outcomes.</a:t>
            </a:r>
          </a:p>
          <a:p>
            <a:pPr marL="0" indent="0">
              <a:buFontTx/>
              <a:buNone/>
            </a:pPr>
            <a:endParaRPr lang="en-SE" dirty="0"/>
          </a:p>
          <a:p>
            <a:pPr marL="0" indent="0">
              <a:buFontTx/>
              <a:buNone/>
            </a:pPr>
            <a:r>
              <a:rPr lang="en-SE" dirty="0"/>
              <a:t>g) </a:t>
            </a:r>
            <a:r>
              <a:rPr lang="en-US" b="0" i="0" u="none" strike="noStrike" dirty="0">
                <a:solidFill>
                  <a:srgbClr val="000000"/>
                </a:solidFill>
                <a:effectLst/>
                <a:latin typeface="-webkit-standard"/>
              </a:rPr>
              <a:t>It is more common to die from a cause other than cancer in older ages. How does this impact the survivor proportion for different stages? Compare cause-specific and all-cause survival by plotting the survivor proportion by stage for the oldest age group (75+ years) for both cause-specific and all-cause survival</a:t>
            </a:r>
            <a:endParaRPr lang="en-SE" dirty="0"/>
          </a:p>
          <a:p>
            <a:r>
              <a:rPr lang="en-US" dirty="0"/>
              <a:t>- </a:t>
            </a:r>
            <a:r>
              <a:rPr lang="en-US" b="1" dirty="0"/>
              <a:t>First Plot (Cancer-Specific Survival)</a:t>
            </a:r>
            <a:r>
              <a:rPr lang="en-US" dirty="0"/>
              <a:t>: This plot shows how long patients with melanoma aged 75+ are expected to survive given they die from cancer. Typically, you might see that higher stages (more advanced disease) have poorer survival rates compared to lower stages, as expected.</a:t>
            </a:r>
          </a:p>
          <a:p>
            <a:r>
              <a:rPr lang="en-US" b="1" dirty="0"/>
              <a:t>- Second Plot (All-Cause Survival)</a:t>
            </a:r>
            <a:r>
              <a:rPr lang="en-US" dirty="0"/>
              <a:t>: This plot provides a broader view, taking into account all causes of death. For older adults, particularly those aged 75 and above, it is common to see a higher likelihood of dying from causes other than cancer (e.g., heart disease, other illnesses), which may lead to higher survival estimates across stages compared to cancer-specific survival.</a:t>
            </a:r>
          </a:p>
          <a:p>
            <a:pPr marL="0" indent="0">
              <a:buFontTx/>
              <a:buNone/>
            </a:pPr>
            <a:endParaRPr lang="en-US"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8</a:t>
            </a:fld>
            <a:endParaRPr lang="sv-SE" dirty="0"/>
          </a:p>
        </p:txBody>
      </p:sp>
    </p:spTree>
    <p:extLst>
      <p:ext uri="{BB962C8B-B14F-4D97-AF65-F5344CB8AC3E}">
        <p14:creationId xmlns:p14="http://schemas.microsoft.com/office/powerpoint/2010/main" val="8204085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line uses survival::</a:t>
            </a:r>
            <a:r>
              <a:rPr lang="en-US" dirty="0" err="1"/>
              <a:t>survfit</a:t>
            </a:r>
            <a:r>
              <a:rPr lang="en-US" dirty="0"/>
              <a:t> to create a Kaplan-Meier survival estimate.</a:t>
            </a:r>
          </a:p>
          <a:p>
            <a:r>
              <a:rPr lang="en-US" dirty="0" err="1"/>
              <a:t>Surv</a:t>
            </a:r>
            <a:r>
              <a:rPr lang="en-US" dirty="0"/>
              <a:t>(</a:t>
            </a:r>
            <a:r>
              <a:rPr lang="en-US" dirty="0" err="1"/>
              <a:t>surv_mm</a:t>
            </a:r>
            <a:r>
              <a:rPr lang="en-US" dirty="0"/>
              <a:t> / 12, </a:t>
            </a:r>
            <a:r>
              <a:rPr lang="en-US" dirty="0" err="1"/>
              <a:t>death_cancer</a:t>
            </a:r>
            <a:r>
              <a:rPr lang="en-US" dirty="0"/>
              <a:t> == 1) specifies the survival object, where </a:t>
            </a:r>
            <a:r>
              <a:rPr lang="en-US" dirty="0" err="1"/>
              <a:t>surv_mm</a:t>
            </a:r>
            <a:r>
              <a:rPr lang="en-US" dirty="0"/>
              <a:t> / 12 represents survival time in years, and </a:t>
            </a:r>
            <a:r>
              <a:rPr lang="en-US" dirty="0" err="1"/>
              <a:t>death_cancer</a:t>
            </a:r>
            <a:r>
              <a:rPr lang="en-US" dirty="0"/>
              <a:t> == 1 is the event indicator (i.e., death due to cancer).</a:t>
            </a:r>
          </a:p>
          <a:p>
            <a:r>
              <a:rPr lang="en-US" dirty="0"/>
              <a:t>~ year8594 indicates that survival estimates should be stratified by the year8594 variable (presumably indicating whether the melanoma diagnosis was in the years 1985-1994 or not).</a:t>
            </a:r>
          </a:p>
          <a:p>
            <a:endParaRPr lang="en-US" dirty="0"/>
          </a:p>
          <a:p>
            <a:r>
              <a:rPr lang="en-US" dirty="0"/>
              <a:t>a) </a:t>
            </a:r>
            <a:r>
              <a:rPr lang="en-US" b="0" i="0" u="none" strike="noStrike" dirty="0">
                <a:solidFill>
                  <a:srgbClr val="000000"/>
                </a:solidFill>
                <a:effectLst/>
                <a:latin typeface="-webkit-standard"/>
              </a:rPr>
              <a:t>There seems to be a clear difference in survival between the two periods. Patients diagnosed during 1985–94 have superior survival to those diagnosed 1975–84.</a:t>
            </a:r>
            <a:endParaRPr lang="en-SE"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9</a:t>
            </a:fld>
            <a:endParaRPr lang="sv-SE" dirty="0"/>
          </a:p>
        </p:txBody>
      </p:sp>
    </p:spTree>
    <p:extLst>
      <p:ext uri="{BB962C8B-B14F-4D97-AF65-F5344CB8AC3E}">
        <p14:creationId xmlns:p14="http://schemas.microsoft.com/office/powerpoint/2010/main" val="2117799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None/>
            </a:pPr>
            <a:r>
              <a:rPr lang="en-US" dirty="0" err="1"/>
              <a:t>group_by</a:t>
            </a:r>
            <a:r>
              <a:rPr lang="en-US" dirty="0"/>
              <a:t>(melanoma, year8594) groups the data by year8594.</a:t>
            </a:r>
          </a:p>
          <a:p>
            <a:pPr algn="l">
              <a:buFont typeface="+mj-lt"/>
              <a:buNone/>
            </a:pPr>
            <a:r>
              <a:rPr lang="en-US" dirty="0"/>
              <a:t>do(</a:t>
            </a:r>
            <a:r>
              <a:rPr lang="en-US" dirty="0" err="1"/>
              <a:t>as.data.frame</a:t>
            </a:r>
            <a:r>
              <a:rPr lang="en-US" dirty="0"/>
              <a:t>(...)) computes hazard estimates for each group and converts the results to a data frame.</a:t>
            </a:r>
          </a:p>
          <a:p>
            <a:pPr algn="l">
              <a:buFont typeface="+mj-lt"/>
              <a:buNone/>
            </a:pPr>
            <a:r>
              <a:rPr lang="en-US" dirty="0" err="1"/>
              <a:t>ggplot</a:t>
            </a:r>
            <a:r>
              <a:rPr lang="en-US" dirty="0"/>
              <a:t>(</a:t>
            </a:r>
            <a:r>
              <a:rPr lang="en-US" dirty="0" err="1"/>
              <a:t>aes</a:t>
            </a:r>
            <a:r>
              <a:rPr lang="en-US" dirty="0"/>
              <a:t>(x=time, y=hazard, group=year8594)) initializes the plot with time on the x-axis and hazard on the y-axis.</a:t>
            </a:r>
          </a:p>
          <a:p>
            <a:pPr algn="l">
              <a:buFont typeface="+mj-lt"/>
              <a:buNone/>
            </a:pPr>
            <a:r>
              <a:rPr lang="en-US" dirty="0" err="1"/>
              <a:t>geom_line</a:t>
            </a:r>
            <a:r>
              <a:rPr lang="en-US" dirty="0"/>
              <a:t>(</a:t>
            </a:r>
            <a:r>
              <a:rPr lang="en-US" dirty="0" err="1"/>
              <a:t>aes</a:t>
            </a:r>
            <a:r>
              <a:rPr lang="en-US" dirty="0"/>
              <a:t>(col=year8594)) adds a line for each year8594 level, with colors representing different groups.</a:t>
            </a:r>
          </a:p>
          <a:p>
            <a:pPr algn="l">
              <a:buFont typeface="+mj-lt"/>
              <a:buNone/>
            </a:pPr>
            <a:r>
              <a:rPr lang="en-US" dirty="0" err="1"/>
              <a:t>geom_ribbon</a:t>
            </a:r>
            <a:r>
              <a:rPr lang="en-US" dirty="0"/>
              <a:t>(</a:t>
            </a:r>
            <a:r>
              <a:rPr lang="en-US" dirty="0" err="1"/>
              <a:t>aes</a:t>
            </a:r>
            <a:r>
              <a:rPr lang="en-US" dirty="0"/>
              <a:t>(</a:t>
            </a:r>
            <a:r>
              <a:rPr lang="en-US" dirty="0" err="1"/>
              <a:t>ymin</a:t>
            </a:r>
            <a:r>
              <a:rPr lang="en-US" dirty="0"/>
              <a:t>=</a:t>
            </a:r>
            <a:r>
              <a:rPr lang="en-US" dirty="0" err="1"/>
              <a:t>lower.ci</a:t>
            </a:r>
            <a:r>
              <a:rPr lang="en-US" dirty="0"/>
              <a:t>, </a:t>
            </a:r>
            <a:r>
              <a:rPr lang="en-US" dirty="0" err="1"/>
              <a:t>ymax</a:t>
            </a:r>
            <a:r>
              <a:rPr lang="en-US" dirty="0"/>
              <a:t>=</a:t>
            </a:r>
            <a:r>
              <a:rPr lang="en-US" dirty="0" err="1"/>
              <a:t>upper.ci</a:t>
            </a:r>
            <a:r>
              <a:rPr lang="en-US" dirty="0"/>
              <a:t>, fill=year8594), alpha=0.3) adds a shaded confidence interval for each group’s hazard function.</a:t>
            </a:r>
            <a:endParaRPr lang="en-US" b="0" i="0" u="none" strike="noStrike" dirty="0">
              <a:solidFill>
                <a:srgbClr val="000000"/>
              </a:solidFill>
              <a:effectLst/>
              <a:latin typeface="-webkit-standard"/>
            </a:endParaRPr>
          </a:p>
          <a:p>
            <a:pPr algn="l">
              <a:buFont typeface="+mj-lt"/>
              <a:buAutoNum type="romanLcPeriod"/>
            </a:pPr>
            <a:endParaRPr lang="en-US" b="0" i="0" u="none" strike="noStrike" dirty="0">
              <a:solidFill>
                <a:srgbClr val="000000"/>
              </a:solidFill>
              <a:effectLst/>
              <a:latin typeface="-webkit-standard"/>
            </a:endParaRPr>
          </a:p>
          <a:p>
            <a:pPr algn="l">
              <a:buFont typeface="+mj-lt"/>
              <a:buAutoNum type="romanLcPeriod"/>
            </a:pPr>
            <a:r>
              <a:rPr lang="en-US" b="0" i="0" u="none" strike="noStrike" dirty="0">
                <a:solidFill>
                  <a:srgbClr val="000000"/>
                </a:solidFill>
                <a:effectLst/>
                <a:latin typeface="-webkit-standard"/>
              </a:rPr>
              <a:t>At what point in the follow-up is mortality highest?</a:t>
            </a:r>
          </a:p>
          <a:p>
            <a:pPr algn="l">
              <a:buFont typeface="+mj-lt"/>
              <a:buAutoNum type="romanLcPeriod"/>
            </a:pPr>
            <a:r>
              <a:rPr lang="en-US" b="0" i="0" u="none" strike="noStrike" dirty="0">
                <a:solidFill>
                  <a:srgbClr val="000000"/>
                </a:solidFill>
                <a:effectLst/>
                <a:latin typeface="-webkit-standard"/>
              </a:rPr>
              <a:t>Does this pattern seem reasonable from a </a:t>
            </a:r>
            <a:r>
              <a:rPr lang="en-US" b="0" i="0" u="none" strike="noStrike" dirty="0" err="1">
                <a:solidFill>
                  <a:srgbClr val="000000"/>
                </a:solidFill>
                <a:effectLst/>
                <a:latin typeface="-webkit-standard"/>
              </a:rPr>
              <a:t>clinicial</a:t>
            </a:r>
            <a:r>
              <a:rPr lang="en-US" b="0" i="0" u="none" strike="noStrike" dirty="0">
                <a:solidFill>
                  <a:srgbClr val="000000"/>
                </a:solidFill>
                <a:effectLst/>
                <a:latin typeface="-webkit-standard"/>
              </a:rPr>
              <a:t>/biological perspective? </a:t>
            </a:r>
          </a:p>
          <a:p>
            <a:pPr algn="l">
              <a:buFont typeface="+mj-lt"/>
              <a:buNone/>
            </a:pPr>
            <a:endParaRPr lang="en-US" b="0" i="0" u="none" strike="noStrike" dirty="0">
              <a:solidFill>
                <a:srgbClr val="000000"/>
              </a:solidFill>
              <a:effectLst/>
              <a:latin typeface="-webkit-standard"/>
            </a:endParaRPr>
          </a:p>
          <a:p>
            <a:pPr algn="l">
              <a:buFont typeface="+mj-lt"/>
              <a:buNone/>
            </a:pPr>
            <a:r>
              <a:rPr lang="en-US" b="0" i="0" u="none" strike="noStrike" dirty="0">
                <a:solidFill>
                  <a:srgbClr val="000000"/>
                </a:solidFill>
                <a:effectLst/>
                <a:latin typeface="-webkit-standard"/>
              </a:rPr>
              <a:t>- The plots suggest that early-diagnosed patients experience a higher risk of mortality shortly after diagnosis, as indicated by the steeper rise in the hazard function. </a:t>
            </a:r>
          </a:p>
          <a:p>
            <a:pPr marL="171450" indent="-171450" algn="l">
              <a:buFont typeface="Wingdings" pitchFamily="2" charset="2"/>
              <a:buChar char="à"/>
            </a:pPr>
            <a:r>
              <a:rPr lang="en-US" b="0" i="0" u="none" strike="noStrike" dirty="0">
                <a:solidFill>
                  <a:srgbClr val="000000"/>
                </a:solidFill>
                <a:effectLst/>
                <a:latin typeface="-webkit-standard"/>
              </a:rPr>
              <a:t>People diagnosed have a more advanced melanoma stage at the time of the diagnosis </a:t>
            </a:r>
          </a:p>
          <a:p>
            <a:pPr marL="171450" indent="-171450" algn="l">
              <a:buFont typeface="Wingdings" pitchFamily="2" charset="2"/>
              <a:buChar char="à"/>
            </a:pPr>
            <a:r>
              <a:rPr lang="en-US" b="0" i="0" u="none" strike="noStrike" dirty="0">
                <a:solidFill>
                  <a:srgbClr val="000000"/>
                </a:solidFill>
                <a:effectLst/>
                <a:latin typeface="-webkit-standard"/>
              </a:rPr>
              <a:t>There are different treatment approaches over time</a:t>
            </a:r>
          </a:p>
          <a:p>
            <a:endParaRPr lang="en-SE" dirty="0"/>
          </a:p>
          <a:p>
            <a:endParaRPr lang="en-SE" dirty="0"/>
          </a:p>
          <a:p>
            <a:endParaRPr lang="en-SE" dirty="0"/>
          </a:p>
          <a:p>
            <a:pPr algn="l"/>
            <a:r>
              <a:rPr lang="en-US" b="1" i="0" u="none" strike="noStrike" dirty="0">
                <a:solidFill>
                  <a:srgbClr val="000000"/>
                </a:solidFill>
                <a:effectLst/>
              </a:rPr>
              <a:t>Clinical/Biological Interpretation</a:t>
            </a:r>
          </a:p>
          <a:p>
            <a:pPr algn="l"/>
            <a:r>
              <a:rPr lang="en-US" b="1" i="0" u="none" strike="noStrike" dirty="0">
                <a:solidFill>
                  <a:srgbClr val="000000"/>
                </a:solidFill>
                <a:effectLst/>
              </a:rPr>
              <a:t>1. Stage at Diagnosis:</a:t>
            </a:r>
          </a:p>
          <a:p>
            <a:pPr algn="l">
              <a:buFont typeface="Arial" panose="020B0604020202020204" pitchFamily="34" charset="0"/>
              <a:buChar char="•"/>
            </a:pPr>
            <a:r>
              <a:rPr lang="en-US" b="0" i="0" u="none" strike="noStrike" dirty="0">
                <a:solidFill>
                  <a:srgbClr val="000000"/>
                </a:solidFill>
                <a:effectLst/>
              </a:rPr>
              <a:t>Patients diagnosed earlier may represent those with more advanced stages of melanoma at the time of initial diagnosis, leading to a higher risk of mortality in the first few years post-diagnosis.</a:t>
            </a:r>
          </a:p>
          <a:p>
            <a:pPr algn="l">
              <a:buFont typeface="Arial" panose="020B0604020202020204" pitchFamily="34" charset="0"/>
              <a:buChar char="•"/>
            </a:pPr>
            <a:r>
              <a:rPr lang="en-US" b="0" i="0" u="none" strike="noStrike" dirty="0">
                <a:solidFill>
                  <a:srgbClr val="000000"/>
                </a:solidFill>
                <a:effectLst/>
              </a:rPr>
              <a:t>Advances in screening and awareness over time may have led to earlier detection of less aggressive tumors in later cohorts, resulting in lower initial hazard rates.</a:t>
            </a:r>
          </a:p>
          <a:p>
            <a:pPr algn="l"/>
            <a:r>
              <a:rPr lang="en-US" b="1" i="0" u="none" strike="noStrike" dirty="0">
                <a:solidFill>
                  <a:srgbClr val="000000"/>
                </a:solidFill>
                <a:effectLst/>
              </a:rPr>
              <a:t>2. Improvements in Treatment:</a:t>
            </a:r>
          </a:p>
          <a:p>
            <a:pPr algn="l">
              <a:buFont typeface="Arial" panose="020B0604020202020204" pitchFamily="34" charset="0"/>
              <a:buChar char="•"/>
            </a:pPr>
            <a:r>
              <a:rPr lang="en-US" b="0" i="0" u="none" strike="noStrike" dirty="0">
                <a:solidFill>
                  <a:srgbClr val="000000"/>
                </a:solidFill>
                <a:effectLst/>
              </a:rPr>
              <a:t>Over the years, treatment for melanoma has improved significantly, particularly with the advent of targeted therapies and immunotherapy. This could lead to better outcomes for patients diagnosed later, contributing to a lower peak hazard.</a:t>
            </a:r>
          </a:p>
          <a:p>
            <a:pPr algn="l">
              <a:buFont typeface="Arial" panose="020B0604020202020204" pitchFamily="34" charset="0"/>
              <a:buChar char="•"/>
            </a:pPr>
            <a:r>
              <a:rPr lang="en-US" b="0" i="0" u="none" strike="noStrike" dirty="0">
                <a:solidFill>
                  <a:srgbClr val="000000"/>
                </a:solidFill>
                <a:effectLst/>
              </a:rPr>
              <a:t>The lower peak hazard for those diagnosed later might indicate that they have benefited from improved treatment protocols, leading to reduced mortality risk.</a:t>
            </a:r>
          </a:p>
          <a:p>
            <a:pPr algn="l"/>
            <a:r>
              <a:rPr lang="en-US" b="1" i="0" u="none" strike="noStrike" dirty="0">
                <a:solidFill>
                  <a:srgbClr val="000000"/>
                </a:solidFill>
                <a:effectLst/>
              </a:rPr>
              <a:t>3. Survivorship Bias:</a:t>
            </a:r>
          </a:p>
          <a:p>
            <a:pPr algn="l">
              <a:buFont typeface="Arial" panose="020B0604020202020204" pitchFamily="34" charset="0"/>
              <a:buChar char="•"/>
            </a:pPr>
            <a:r>
              <a:rPr lang="en-US" b="0" i="0" u="none" strike="noStrike" dirty="0">
                <a:solidFill>
                  <a:srgbClr val="000000"/>
                </a:solidFill>
                <a:effectLst/>
              </a:rPr>
              <a:t>Early diagnosis may also be associated with patients who had less comorbid conditions, allowing for a more accurate reflection of melanoma-related mortality. Conversely, later-diagnosed patients might include those who were more symptomatic or had comorbidities, possibly affecting survival.</a:t>
            </a:r>
          </a:p>
          <a:p>
            <a:pPr algn="l"/>
            <a:r>
              <a:rPr lang="en-US" b="1" i="0" u="none" strike="noStrike" dirty="0">
                <a:solidFill>
                  <a:srgbClr val="000000"/>
                </a:solidFill>
                <a:effectLst/>
              </a:rPr>
              <a:t>4. Biological Behavior of the Tumor:</a:t>
            </a:r>
          </a:p>
          <a:p>
            <a:pPr algn="l">
              <a:buFont typeface="Arial" panose="020B0604020202020204" pitchFamily="34" charset="0"/>
              <a:buChar char="•"/>
            </a:pPr>
            <a:r>
              <a:rPr lang="en-US" b="0" i="0" u="none" strike="noStrike" dirty="0">
                <a:solidFill>
                  <a:srgbClr val="000000"/>
                </a:solidFill>
                <a:effectLst/>
              </a:rPr>
              <a:t>The biology of melanoma tumors can vary, and earlier diagnoses might coincide with more aggressive tumor characteristics that manifest as higher mortality in the initial years.</a:t>
            </a:r>
          </a:p>
          <a:p>
            <a:pPr algn="l">
              <a:buFont typeface="Arial" panose="020B0604020202020204" pitchFamily="34" charset="0"/>
              <a:buChar char="•"/>
            </a:pPr>
            <a:r>
              <a:rPr lang="en-US" b="0" i="0" u="none" strike="noStrike" dirty="0">
                <a:solidFill>
                  <a:srgbClr val="000000"/>
                </a:solidFill>
                <a:effectLst/>
              </a:rPr>
              <a:t>As treatments improve and become more personalized, the biological behavior of tumors may also adapt, leading to different mortality patterns over time.</a:t>
            </a:r>
          </a:p>
          <a:p>
            <a:endParaRPr lang="en-SE"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10</a:t>
            </a:fld>
            <a:endParaRPr lang="sv-SE" dirty="0"/>
          </a:p>
        </p:txBody>
      </p:sp>
    </p:spTree>
    <p:extLst>
      <p:ext uri="{BB962C8B-B14F-4D97-AF65-F5344CB8AC3E}">
        <p14:creationId xmlns:p14="http://schemas.microsoft.com/office/powerpoint/2010/main" val="26256139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000000"/>
                </a:solidFill>
                <a:effectLst/>
                <a:latin typeface="-webkit-standard"/>
              </a:rPr>
              <a:t>They are both non-parametric statistical tests used to compare survival distributions between two or more groups. However, they have different sensitivities and assumptions, so the choice between them depends on the data and the research question.</a:t>
            </a:r>
            <a:endParaRPr lang="en-SE" dirty="0"/>
          </a:p>
          <a:p>
            <a:endParaRPr lang="en-SE" dirty="0"/>
          </a:p>
          <a:p>
            <a:pPr algn="l"/>
            <a:r>
              <a:rPr lang="en-US" b="1" i="0" u="none" strike="noStrike" dirty="0">
                <a:solidFill>
                  <a:srgbClr val="000000"/>
                </a:solidFill>
                <a:effectLst/>
              </a:rPr>
              <a:t>When to Use Each Test</a:t>
            </a:r>
          </a:p>
          <a:p>
            <a:pPr algn="l">
              <a:buFont typeface="Arial" panose="020B0604020202020204" pitchFamily="34" charset="0"/>
              <a:buChar char="•"/>
            </a:pPr>
            <a:r>
              <a:rPr lang="en-US" b="1" i="0" u="none" strike="noStrike" dirty="0">
                <a:solidFill>
                  <a:srgbClr val="000000"/>
                </a:solidFill>
                <a:effectLst/>
              </a:rPr>
              <a:t>Log-Rank Test</a:t>
            </a:r>
            <a:r>
              <a:rPr lang="en-US" b="0" i="0" u="none" strike="noStrike" dirty="0">
                <a:solidFill>
                  <a:srgbClr val="000000"/>
                </a:solidFill>
                <a:effectLst/>
              </a:rPr>
              <a:t>: gives equal weight to all time points </a:t>
            </a:r>
            <a:r>
              <a:rPr lang="en-US" b="0" i="0" u="none" strike="noStrike" dirty="0">
                <a:solidFill>
                  <a:srgbClr val="000000"/>
                </a:solidFill>
                <a:effectLst/>
                <a:sym typeface="Wingdings" pitchFamily="2" charset="2"/>
              </a:rPr>
              <a:t> </a:t>
            </a:r>
            <a:r>
              <a:rPr lang="en-US" b="0" i="0" u="none" strike="noStrike" dirty="0">
                <a:solidFill>
                  <a:srgbClr val="000000"/>
                </a:solidFill>
                <a:effectLst/>
              </a:rPr>
              <a:t>sensitive to differences in survival rates across the full timeline, Use when you expect a consistent difference in survival rates over time, especially when hazards are proportional. (e.g., a new treatment that consistently lowers risk)</a:t>
            </a:r>
          </a:p>
          <a:p>
            <a:pPr algn="l">
              <a:buFont typeface="Arial" panose="020B0604020202020204" pitchFamily="34" charset="0"/>
              <a:buChar char="•"/>
            </a:pPr>
            <a:r>
              <a:rPr lang="en-US" b="1" i="0" u="none" strike="noStrike" dirty="0">
                <a:solidFill>
                  <a:srgbClr val="000000"/>
                </a:solidFill>
                <a:effectLst/>
              </a:rPr>
              <a:t>Wilcoxon Test</a:t>
            </a:r>
            <a:r>
              <a:rPr lang="en-US" b="0" i="0" u="none" strike="noStrike" dirty="0">
                <a:solidFill>
                  <a:srgbClr val="000000"/>
                </a:solidFill>
                <a:effectLst/>
              </a:rPr>
              <a:t>: gives more weight to </a:t>
            </a:r>
            <a:r>
              <a:rPr lang="en-US" b="1" i="0" u="none" strike="noStrike" dirty="0">
                <a:solidFill>
                  <a:srgbClr val="000000"/>
                </a:solidFill>
                <a:effectLst/>
              </a:rPr>
              <a:t>differences in survival rates at earlier time points </a:t>
            </a:r>
            <a:r>
              <a:rPr lang="en-US" b="1" i="0" u="none" strike="noStrike" dirty="0">
                <a:solidFill>
                  <a:srgbClr val="000000"/>
                </a:solidFill>
                <a:effectLst/>
                <a:sym typeface="Wingdings" pitchFamily="2" charset="2"/>
              </a:rPr>
              <a:t> </a:t>
            </a:r>
            <a:r>
              <a:rPr lang="en-US" b="0" i="0" u="none" strike="noStrike" dirty="0">
                <a:solidFill>
                  <a:srgbClr val="000000"/>
                </a:solidFill>
                <a:effectLst/>
              </a:rPr>
              <a:t>sensitive to </a:t>
            </a:r>
            <a:r>
              <a:rPr lang="en-US" b="1" i="0" u="none" strike="noStrike" dirty="0">
                <a:solidFill>
                  <a:srgbClr val="000000"/>
                </a:solidFill>
                <a:effectLst/>
              </a:rPr>
              <a:t>early differences</a:t>
            </a:r>
            <a:r>
              <a:rPr lang="en-US" b="0" i="0" u="none" strike="noStrike" dirty="0">
                <a:solidFill>
                  <a:srgbClr val="000000"/>
                </a:solidFill>
                <a:effectLst/>
              </a:rPr>
              <a:t> in survival</a:t>
            </a:r>
            <a:r>
              <a:rPr lang="en-US" b="1" i="0" u="none" strike="noStrike" dirty="0">
                <a:solidFill>
                  <a:srgbClr val="000000"/>
                </a:solidFill>
                <a:effectLst/>
              </a:rPr>
              <a:t>; </a:t>
            </a:r>
            <a:r>
              <a:rPr lang="en-US" b="0" i="0" u="none" strike="noStrike" dirty="0">
                <a:solidFill>
                  <a:srgbClr val="000000"/>
                </a:solidFill>
                <a:effectLst/>
              </a:rPr>
              <a:t>Use when early differences in survival are expected, such as when one group has a high risk initially that diminishes later. (a new treatment initially reduces but is less effective long-term)</a:t>
            </a:r>
          </a:p>
          <a:p>
            <a:endParaRPr lang="en-SE" dirty="0"/>
          </a:p>
          <a:p>
            <a:pPr marL="171450" indent="-171450">
              <a:buFontTx/>
              <a:buChar char="-"/>
            </a:pPr>
            <a:endParaRPr lang="en-US" b="0" i="0" u="none" strike="noStrike" dirty="0">
              <a:solidFill>
                <a:srgbClr val="000000"/>
              </a:solidFill>
              <a:effectLst/>
            </a:endParaRPr>
          </a:p>
          <a:p>
            <a:pPr marL="0" indent="0">
              <a:buFontTx/>
              <a:buNone/>
            </a:pPr>
            <a:r>
              <a:rPr lang="en-US" b="0" i="0" u="none" strike="noStrike" dirty="0">
                <a:solidFill>
                  <a:srgbClr val="000000"/>
                </a:solidFill>
                <a:effectLst/>
              </a:rPr>
              <a:t>We see that there is a significant difference in survival between patients diagnosed in 75-84 and 85-94: we see that from the observed vs expected</a:t>
            </a:r>
          </a:p>
          <a:p>
            <a:pPr marL="0" indent="0">
              <a:buFontTx/>
              <a:buNone/>
            </a:pPr>
            <a:endParaRPr lang="en-US" b="0" i="0" u="none" strike="noStrike" dirty="0">
              <a:solidFill>
                <a:srgbClr val="000000"/>
              </a:solidFill>
              <a:effectLst/>
            </a:endParaRPr>
          </a:p>
          <a:p>
            <a:pPr marL="0" indent="0">
              <a:buFontTx/>
              <a:buNone/>
            </a:pPr>
            <a:r>
              <a:rPr lang="en-US" b="0" i="0" u="none" strike="noStrike" dirty="0">
                <a:solidFill>
                  <a:srgbClr val="000000"/>
                </a:solidFill>
                <a:effectLst/>
              </a:rPr>
              <a:t>When do we use one or the other?</a:t>
            </a:r>
          </a:p>
          <a:p>
            <a:pPr marL="0" indent="0">
              <a:buFontTx/>
              <a:buNone/>
            </a:pPr>
            <a:endParaRPr lang="en-US" b="0" i="0" u="none" strike="noStrike" dirty="0">
              <a:solidFill>
                <a:srgbClr val="000000"/>
              </a:solidFill>
              <a:effectLst/>
            </a:endParaRPr>
          </a:p>
          <a:p>
            <a:pPr algn="l"/>
            <a:endParaRPr lang="en-US" b="1" i="0" u="none" strike="noStrike" dirty="0">
              <a:solidFill>
                <a:srgbClr val="000000"/>
              </a:solidFill>
              <a:effectLst/>
            </a:endParaRPr>
          </a:p>
          <a:p>
            <a:pPr marL="0" indent="0">
              <a:buFontTx/>
              <a:buNone/>
            </a:pPr>
            <a:endParaRPr lang="en-US" b="0" i="0" u="none" strike="noStrike" dirty="0">
              <a:solidFill>
                <a:srgbClr val="000000"/>
              </a:solidFill>
              <a:effectLst/>
            </a:endParaRPr>
          </a:p>
          <a:p>
            <a:pPr marL="171450" indent="-171450">
              <a:buFontTx/>
              <a:buChar char="-"/>
            </a:pPr>
            <a:endParaRPr lang="en-SE"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11</a:t>
            </a:fld>
            <a:endParaRPr lang="sv-SE" dirty="0"/>
          </a:p>
        </p:txBody>
      </p:sp>
    </p:spTree>
    <p:extLst>
      <p:ext uri="{BB962C8B-B14F-4D97-AF65-F5344CB8AC3E}">
        <p14:creationId xmlns:p14="http://schemas.microsoft.com/office/powerpoint/2010/main" val="5140801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
            </a:r>
            <a:r>
              <a:rPr lang="en-SE" dirty="0"/>
              <a:t>e create a survival object and we group the mortality estimates by different age groups. </a:t>
            </a:r>
          </a:p>
          <a:p>
            <a:endParaRPr lang="en-SE" dirty="0"/>
          </a:p>
          <a:p>
            <a:r>
              <a:rPr lang="en-SE" dirty="0"/>
              <a:t>d) </a:t>
            </a:r>
            <a:r>
              <a:rPr lang="en-US" b="0" i="0" u="none" strike="noStrike" dirty="0">
                <a:solidFill>
                  <a:srgbClr val="000000"/>
                </a:solidFill>
                <a:effectLst/>
                <a:latin typeface="-webkit-standard"/>
              </a:rPr>
              <a:t>Estimate cause-specific mortality rates for each age group, and graph Kaplan-Meier estimates of the cause-specific survivor function for each age group. Are there differences between the age groups? Is the interpretation consistent between the mortality rates and the survival proportions?</a:t>
            </a:r>
          </a:p>
          <a:p>
            <a:pPr>
              <a:buFont typeface="Arial" panose="020B0604020202020204" pitchFamily="34" charset="0"/>
              <a:buChar char="•"/>
            </a:pPr>
            <a:r>
              <a:rPr lang="en-US" dirty="0"/>
              <a:t>The mortality rate increases with age:</a:t>
            </a:r>
          </a:p>
          <a:p>
            <a:pPr marL="457200" lvl="1" indent="0">
              <a:buFont typeface="Arial" panose="020B0604020202020204" pitchFamily="34" charset="0"/>
              <a:buNone/>
            </a:pPr>
            <a:endParaRPr lang="en-US" dirty="0"/>
          </a:p>
          <a:p>
            <a:pPr marL="171450" lvl="0" indent="-171450">
              <a:buFontTx/>
              <a:buChar char="-"/>
            </a:pPr>
            <a:r>
              <a:rPr lang="en-US" dirty="0"/>
              <a:t>This trend indicates that older patients have a significantly higher risk of dying from melanoma.</a:t>
            </a:r>
          </a:p>
          <a:p>
            <a:pPr marL="171450" lvl="0" indent="-171450">
              <a:buFontTx/>
              <a:buChar char="-"/>
            </a:pPr>
            <a:r>
              <a:rPr lang="en-US" b="0" i="0" u="none" strike="noStrike" dirty="0">
                <a:solidFill>
                  <a:srgbClr val="000000"/>
                </a:solidFill>
                <a:effectLst/>
                <a:latin typeface="-webkit-standard"/>
              </a:rPr>
              <a:t>All age groups show non-overlapping confidence intervals, which suggests statistically significant differences in mortality rates between the groups.</a:t>
            </a:r>
          </a:p>
          <a:p>
            <a:pPr marL="171450" lvl="0" indent="-171450">
              <a:buFontTx/>
              <a:buChar char="-"/>
            </a:pPr>
            <a:endParaRPr lang="en-US" dirty="0"/>
          </a:p>
          <a:p>
            <a:pPr marL="171450" lvl="0" indent="-171450">
              <a:buFontTx/>
              <a:buChar char="-"/>
            </a:pPr>
            <a:endParaRPr lang="en-US" dirty="0"/>
          </a:p>
          <a:p>
            <a:pPr marL="171450" lvl="0" indent="-171450">
              <a:buFontTx/>
              <a:buChar char="-"/>
            </a:pPr>
            <a:r>
              <a:rPr lang="en-US" b="1" i="0" u="none" strike="noStrike" dirty="0">
                <a:solidFill>
                  <a:srgbClr val="000000"/>
                </a:solidFill>
                <a:effectLst/>
              </a:rPr>
              <a:t>Key Takeaway</a:t>
            </a:r>
            <a:r>
              <a:rPr lang="en-US" b="0" i="0" u="none" strike="noStrike" dirty="0">
                <a:solidFill>
                  <a:srgbClr val="000000"/>
                </a:solidFill>
                <a:effectLst/>
                <a:latin typeface="-webkit-standard"/>
              </a:rPr>
              <a:t>: Older melanoma patients have significantly higher cause-specific mortality rates and lower survival probabilities compared to younger patients. This finding highlights the increased vulnerability of older patients to both the disease and its effects over time.</a:t>
            </a:r>
          </a:p>
          <a:p>
            <a:pPr marL="171450" lvl="0" indent="-171450">
              <a:buFontTx/>
              <a:buChar char="-"/>
            </a:pPr>
            <a:endParaRPr lang="en-US" b="0" i="0" u="none" strike="noStrike" dirty="0">
              <a:solidFill>
                <a:srgbClr val="000000"/>
              </a:solidFill>
              <a:effectLst/>
              <a:latin typeface="-webkit-standard"/>
            </a:endParaRPr>
          </a:p>
          <a:p>
            <a:pPr marL="171450" lvl="0" indent="-171450">
              <a:buFontTx/>
              <a:buChar char="-"/>
            </a:pPr>
            <a:r>
              <a:rPr lang="en-US" b="0" i="0" u="none" strike="noStrike" dirty="0">
                <a:solidFill>
                  <a:srgbClr val="000000"/>
                </a:solidFill>
                <a:effectLst/>
                <a:latin typeface="-webkit-standard"/>
              </a:rPr>
              <a:t>What are the units of the estimated hazard rates? per 1,000 person-years</a:t>
            </a:r>
            <a:br>
              <a:rPr lang="en-US" dirty="0"/>
            </a:br>
            <a:endParaRPr lang="en-SE"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12</a:t>
            </a:fld>
            <a:endParaRPr lang="sv-SE" dirty="0"/>
          </a:p>
        </p:txBody>
      </p:sp>
    </p:spTree>
    <p:extLst>
      <p:ext uri="{BB962C8B-B14F-4D97-AF65-F5344CB8AC3E}">
        <p14:creationId xmlns:p14="http://schemas.microsoft.com/office/powerpoint/2010/main" val="12628132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US" b="0" i="0" u="none" strike="noStrike" dirty="0">
                <a:solidFill>
                  <a:srgbClr val="000000"/>
                </a:solidFill>
                <a:effectLst/>
                <a:latin typeface="-webkit-standard"/>
              </a:rPr>
              <a:t>This block defines a function named </a:t>
            </a:r>
            <a:r>
              <a:rPr lang="en-US" dirty="0" err="1"/>
              <a:t>aplot</a:t>
            </a:r>
            <a:r>
              <a:rPr lang="en-US" b="0" i="0" u="none" strike="noStrike" dirty="0">
                <a:solidFill>
                  <a:srgbClr val="000000"/>
                </a:solidFill>
                <a:effectLst/>
                <a:latin typeface="-webkit-standard"/>
              </a:rPr>
              <a:t>. </a:t>
            </a:r>
            <a:r>
              <a:rPr lang="en-US" b="0" i="0" u="none" strike="noStrike" dirty="0">
                <a:solidFill>
                  <a:srgbClr val="000000"/>
                </a:solidFill>
                <a:effectLst/>
                <a:latin typeface="-webkit-standard"/>
                <a:sym typeface="Wingdings" pitchFamily="2" charset="2"/>
              </a:rPr>
              <a:t> </a:t>
            </a:r>
            <a:r>
              <a:rPr lang="en-US" b="0" i="0" u="none" strike="noStrike" dirty="0">
                <a:solidFill>
                  <a:srgbClr val="000000"/>
                </a:solidFill>
                <a:effectLst/>
              </a:rPr>
              <a:t>fit a Kaplan-Meier survival curve</a:t>
            </a:r>
          </a:p>
          <a:p>
            <a:pPr algn="l">
              <a:buFont typeface="Arial" panose="020B0604020202020204" pitchFamily="34" charset="0"/>
              <a:buChar char="•"/>
            </a:pPr>
            <a:endParaRPr lang="en-US" b="0" i="0" u="none" strike="noStrike" dirty="0">
              <a:solidFill>
                <a:srgbClr val="000000"/>
              </a:solidFill>
              <a:effectLst/>
            </a:endParaRPr>
          </a:p>
          <a:p>
            <a:pPr marL="742950" lvl="1" indent="-285750" algn="l">
              <a:buFont typeface="+mj-lt"/>
              <a:buAutoNum type="arabicPeriod"/>
            </a:pPr>
            <a:r>
              <a:rPr lang="en-US" b="0" i="0" u="none" strike="noStrike" dirty="0">
                <a:solidFill>
                  <a:srgbClr val="000000"/>
                </a:solidFill>
                <a:effectLst/>
              </a:rPr>
              <a:t>The if statement checks if the </a:t>
            </a:r>
            <a:r>
              <a:rPr lang="en-US" b="0" i="0" u="none" strike="noStrike" dirty="0" err="1">
                <a:solidFill>
                  <a:srgbClr val="000000"/>
                </a:solidFill>
                <a:effectLst/>
              </a:rPr>
              <a:t>muhaz</a:t>
            </a:r>
            <a:r>
              <a:rPr lang="en-US" b="0" i="0" u="none" strike="noStrike" dirty="0">
                <a:solidFill>
                  <a:srgbClr val="000000"/>
                </a:solidFill>
                <a:effectLst/>
              </a:rPr>
              <a:t> package is installed and can be loaded (without throwing an error) using </a:t>
            </a:r>
            <a:r>
              <a:rPr lang="en-US" b="0" i="0" u="none" strike="noStrike" dirty="0" err="1">
                <a:solidFill>
                  <a:srgbClr val="000000"/>
                </a:solidFill>
                <a:effectLst/>
              </a:rPr>
              <a:t>requireNamespace</a:t>
            </a:r>
            <a:r>
              <a:rPr lang="en-US" b="0" i="0" u="none" strike="noStrike" dirty="0">
                <a:solidFill>
                  <a:srgbClr val="000000"/>
                </a:solidFill>
                <a:effectLst/>
              </a:rPr>
              <a:t>().</a:t>
            </a:r>
          </a:p>
          <a:p>
            <a:pPr marL="742950" lvl="1" indent="-285750" algn="l">
              <a:buFont typeface="+mj-lt"/>
              <a:buAutoNum type="arabicPeriod"/>
            </a:pPr>
            <a:r>
              <a:rPr lang="en-US" b="1" i="0" u="none" strike="noStrike" dirty="0">
                <a:solidFill>
                  <a:srgbClr val="000000"/>
                </a:solidFill>
                <a:effectLst/>
              </a:rPr>
              <a:t>If </a:t>
            </a:r>
            <a:r>
              <a:rPr lang="en-US" b="1" i="0" u="none" strike="noStrike" dirty="0" err="1">
                <a:solidFill>
                  <a:srgbClr val="000000"/>
                </a:solidFill>
                <a:effectLst/>
              </a:rPr>
              <a:t>muhaz</a:t>
            </a:r>
            <a:r>
              <a:rPr lang="en-US" b="1" i="0" u="none" strike="noStrike" dirty="0">
                <a:solidFill>
                  <a:srgbClr val="000000"/>
                </a:solidFill>
                <a:effectLst/>
              </a:rPr>
              <a:t> is available:</a:t>
            </a:r>
            <a:endParaRPr lang="en-US" b="0" i="0" u="none" strike="noStrike" dirty="0">
              <a:solidFill>
                <a:srgbClr val="000000"/>
              </a:solidFill>
              <a:effectLst/>
            </a:endParaRPr>
          </a:p>
          <a:p>
            <a:pPr marL="1143000" lvl="2" indent="-228600" algn="l">
              <a:buFont typeface="+mj-lt"/>
              <a:buAutoNum type="arabicPeriod"/>
            </a:pPr>
            <a:r>
              <a:rPr lang="en-US" b="0" i="0" u="none" strike="noStrike" dirty="0">
                <a:solidFill>
                  <a:srgbClr val="000000"/>
                </a:solidFill>
                <a:effectLst/>
              </a:rPr>
              <a:t>par(</a:t>
            </a:r>
            <a:r>
              <a:rPr lang="en-US" b="0" i="0" u="none" strike="noStrike" dirty="0" err="1">
                <a:solidFill>
                  <a:srgbClr val="000000"/>
                </a:solidFill>
                <a:effectLst/>
              </a:rPr>
              <a:t>mfrow</a:t>
            </a:r>
            <a:r>
              <a:rPr lang="en-US" b="0" i="0" u="none" strike="noStrike" dirty="0">
                <a:solidFill>
                  <a:srgbClr val="000000"/>
                </a:solidFill>
                <a:effectLst/>
              </a:rPr>
              <a:t>=c(1, 2)) sets up the plotting area to show two plots side by side.</a:t>
            </a:r>
          </a:p>
          <a:p>
            <a:pPr marL="1143000" lvl="2" indent="-228600" algn="l">
              <a:buFont typeface="+mj-lt"/>
              <a:buAutoNum type="arabicPeriod"/>
            </a:pPr>
            <a:r>
              <a:rPr lang="en-US" b="0" i="0" u="none" strike="noStrike" dirty="0">
                <a:solidFill>
                  <a:srgbClr val="000000"/>
                </a:solidFill>
                <a:effectLst/>
              </a:rPr>
              <a:t>It calls </a:t>
            </a:r>
            <a:r>
              <a:rPr lang="en-US" b="0" i="0" u="none" strike="noStrike" dirty="0" err="1">
                <a:solidFill>
                  <a:srgbClr val="000000"/>
                </a:solidFill>
                <a:effectLst/>
              </a:rPr>
              <a:t>aplot</a:t>
            </a:r>
            <a:r>
              <a:rPr lang="en-US" b="0" i="0" u="none" strike="noStrike" dirty="0">
                <a:solidFill>
                  <a:srgbClr val="000000"/>
                </a:solidFill>
                <a:effectLst/>
              </a:rPr>
              <a:t>() to create and display the Kaplan-Meier survival estimates.</a:t>
            </a:r>
          </a:p>
          <a:p>
            <a:pPr marL="1143000" lvl="2" indent="-228600" algn="l">
              <a:buFont typeface="+mj-lt"/>
              <a:buAutoNum type="arabicPeriod"/>
            </a:pPr>
            <a:r>
              <a:rPr lang="en-US" b="0" i="0" u="none" strike="noStrike" dirty="0">
                <a:solidFill>
                  <a:srgbClr val="000000"/>
                </a:solidFill>
                <a:effectLst/>
              </a:rPr>
              <a:t>Then it uses the muhaz2() function to plot hazard estimates (the hazard function) for each sex group in the dataset. This function likely produces a smoothed estimate of the hazard function over time.</a:t>
            </a:r>
          </a:p>
          <a:p>
            <a:pPr marL="742950" lvl="1" indent="-285750" algn="l">
              <a:buFont typeface="+mj-lt"/>
              <a:buAutoNum type="arabicPeriod"/>
            </a:pPr>
            <a:r>
              <a:rPr lang="en-US" b="1" i="0" u="none" strike="noStrike" dirty="0">
                <a:solidFill>
                  <a:srgbClr val="000000"/>
                </a:solidFill>
                <a:effectLst/>
              </a:rPr>
              <a:t>If </a:t>
            </a:r>
            <a:r>
              <a:rPr lang="en-US" b="1" i="0" u="none" strike="noStrike" dirty="0" err="1">
                <a:solidFill>
                  <a:srgbClr val="000000"/>
                </a:solidFill>
                <a:effectLst/>
              </a:rPr>
              <a:t>muhaz</a:t>
            </a:r>
            <a:r>
              <a:rPr lang="en-US" b="1" i="0" u="none" strike="noStrike" dirty="0">
                <a:solidFill>
                  <a:srgbClr val="000000"/>
                </a:solidFill>
                <a:effectLst/>
              </a:rPr>
              <a:t> is not available:</a:t>
            </a:r>
            <a:endParaRPr lang="en-US" b="0" i="0" u="none" strike="noStrike" dirty="0">
              <a:solidFill>
                <a:srgbClr val="000000"/>
              </a:solidFill>
              <a:effectLst/>
            </a:endParaRPr>
          </a:p>
          <a:p>
            <a:pPr marL="1143000" lvl="2" indent="-228600" algn="l">
              <a:buFont typeface="+mj-lt"/>
              <a:buAutoNum type="arabicPeriod"/>
            </a:pPr>
            <a:r>
              <a:rPr lang="en-US" b="0" i="0" u="none" strike="noStrike" dirty="0">
                <a:solidFill>
                  <a:srgbClr val="000000"/>
                </a:solidFill>
                <a:effectLst/>
              </a:rPr>
              <a:t>par(</a:t>
            </a:r>
            <a:r>
              <a:rPr lang="en-US" b="0" i="0" u="none" strike="noStrike" dirty="0" err="1">
                <a:solidFill>
                  <a:srgbClr val="000000"/>
                </a:solidFill>
                <a:effectLst/>
              </a:rPr>
              <a:t>mfrow</a:t>
            </a:r>
            <a:r>
              <a:rPr lang="en-US" b="0" i="0" u="none" strike="noStrike" dirty="0">
                <a:solidFill>
                  <a:srgbClr val="000000"/>
                </a:solidFill>
                <a:effectLst/>
              </a:rPr>
              <a:t>=c(1, 1)) sets the plotting area to show only one plot.</a:t>
            </a:r>
          </a:p>
          <a:p>
            <a:pPr marL="1143000" lvl="2" indent="-228600" algn="l">
              <a:buFont typeface="+mj-lt"/>
              <a:buAutoNum type="arabicPeriod"/>
            </a:pPr>
            <a:r>
              <a:rPr lang="en-US" b="0" i="0" u="none" strike="noStrike" dirty="0">
                <a:solidFill>
                  <a:srgbClr val="000000"/>
                </a:solidFill>
                <a:effectLst/>
              </a:rPr>
              <a:t>It again calls </a:t>
            </a:r>
            <a:r>
              <a:rPr lang="en-US" b="0" i="0" u="none" strike="noStrike" dirty="0" err="1">
                <a:solidFill>
                  <a:srgbClr val="000000"/>
                </a:solidFill>
                <a:effectLst/>
              </a:rPr>
              <a:t>aplot</a:t>
            </a:r>
            <a:r>
              <a:rPr lang="en-US" b="0" i="0" u="none" strike="noStrike" dirty="0">
                <a:solidFill>
                  <a:srgbClr val="000000"/>
                </a:solidFill>
                <a:effectLst/>
              </a:rPr>
              <a:t>() to display the Kaplan-Meier survival estimates.</a:t>
            </a:r>
          </a:p>
          <a:p>
            <a:pPr marL="1143000" lvl="2" indent="-228600" algn="l">
              <a:buFont typeface="+mj-lt"/>
              <a:buAutoNum type="arabicPeriod"/>
            </a:pPr>
            <a:r>
              <a:rPr lang="en-US" b="0" i="0" u="none" strike="noStrike" dirty="0">
                <a:solidFill>
                  <a:srgbClr val="000000"/>
                </a:solidFill>
                <a:effectLst/>
              </a:rPr>
              <a:t>A legend is added to the plot using legend(), identifying the different curves for male and female based on the levels of the sex factor.</a:t>
            </a:r>
          </a:p>
          <a:p>
            <a:pPr algn="l"/>
            <a:endParaRPr lang="en-US" b="1" i="0" u="none" strike="noStrike" dirty="0">
              <a:solidFill>
                <a:srgbClr val="000000"/>
              </a:solidFill>
              <a:effectLst/>
            </a:endParaRPr>
          </a:p>
          <a:p>
            <a:pPr marL="742950" lvl="1" indent="-285750" algn="l">
              <a:buFont typeface="+mj-lt"/>
              <a:buAutoNum type="arabicPeriod"/>
            </a:pPr>
            <a:endParaRPr lang="en-US" b="0" i="0" u="none" strike="noStrike" dirty="0">
              <a:solidFill>
                <a:srgbClr val="000000"/>
              </a:solidFill>
              <a:effectLst/>
            </a:endParaRPr>
          </a:p>
          <a:p>
            <a:pPr marL="0" lvl="0" indent="0" algn="l">
              <a:buFont typeface="+mj-lt"/>
              <a:buNone/>
            </a:pPr>
            <a:r>
              <a:rPr lang="en-US" b="1" dirty="0"/>
              <a:t>Statistical Significance</a:t>
            </a:r>
            <a:r>
              <a:rPr lang="en-US" dirty="0"/>
              <a:t>: The log-rank test results indicate a highly significant difference in survival between male and female patients with melanoma. The very small p-value (3e-12) suggests that the survival curves for the two sexes are not the same.</a:t>
            </a:r>
          </a:p>
          <a:p>
            <a:endParaRPr lang="en-SE"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13</a:t>
            </a:fld>
            <a:endParaRPr lang="sv-SE" dirty="0"/>
          </a:p>
        </p:txBody>
      </p:sp>
    </p:spTree>
    <p:extLst>
      <p:ext uri="{BB962C8B-B14F-4D97-AF65-F5344CB8AC3E}">
        <p14:creationId xmlns:p14="http://schemas.microsoft.com/office/powerpoint/2010/main" val="24564150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u="none" strike="noStrike" dirty="0">
                <a:solidFill>
                  <a:srgbClr val="000000"/>
                </a:solidFill>
                <a:effectLst/>
              </a:rPr>
              <a:t>When dealing with survival data measured in </a:t>
            </a:r>
            <a:r>
              <a:rPr lang="en-US" b="1" i="0" u="none" strike="noStrike" dirty="0">
                <a:solidFill>
                  <a:srgbClr val="000000"/>
                </a:solidFill>
                <a:effectLst/>
              </a:rPr>
              <a:t>years</a:t>
            </a:r>
            <a:r>
              <a:rPr lang="en-US" b="0" i="0" u="none" strike="noStrike" dirty="0">
                <a:solidFill>
                  <a:srgbClr val="000000"/>
                </a:solidFill>
                <a:effectLst/>
              </a:rPr>
              <a:t>, the </a:t>
            </a:r>
            <a:r>
              <a:rPr lang="en-US" b="1" i="0" u="none" strike="noStrike" dirty="0">
                <a:solidFill>
                  <a:srgbClr val="000000"/>
                </a:solidFill>
                <a:effectLst/>
              </a:rPr>
              <a:t>actuarial method</a:t>
            </a:r>
            <a:r>
              <a:rPr lang="en-US" b="0" i="0" u="none" strike="noStrike" dirty="0">
                <a:solidFill>
                  <a:srgbClr val="000000"/>
                </a:solidFill>
                <a:effectLst/>
              </a:rPr>
              <a:t> is often more advantageous. </a:t>
            </a:r>
          </a:p>
          <a:p>
            <a:pPr algn="l"/>
            <a:endParaRPr lang="en-US" b="0" i="0" u="none" strike="noStrike" dirty="0">
              <a:solidFill>
                <a:srgbClr val="000000"/>
              </a:solidFill>
              <a:effectLst/>
            </a:endParaRPr>
          </a:p>
          <a:p>
            <a:pPr algn="l"/>
            <a:r>
              <a:rPr lang="en-US" b="1" i="0" u="none" strike="noStrike" dirty="0">
                <a:solidFill>
                  <a:srgbClr val="000000"/>
                </a:solidFill>
                <a:effectLst/>
              </a:rPr>
              <a:t>Kaplan-Meier (KM) Method</a:t>
            </a:r>
          </a:p>
          <a:p>
            <a:pPr algn="l">
              <a:buFont typeface="Arial" panose="020B0604020202020204" pitchFamily="34" charset="0"/>
              <a:buChar char="•"/>
            </a:pPr>
            <a:r>
              <a:rPr lang="en-US" b="0" i="0" u="none" strike="noStrike" dirty="0">
                <a:solidFill>
                  <a:srgbClr val="000000"/>
                </a:solidFill>
                <a:effectLst/>
              </a:rPr>
              <a:t>KM estimates are based on exact event times, which can lead to unnecessary complexity and volatility in data measured over years. This method is more useful when time intervals are shorter (e.g., months or days) and exact timing is critical.</a:t>
            </a:r>
          </a:p>
          <a:p>
            <a:pPr algn="l">
              <a:buFont typeface="Arial" panose="020B0604020202020204" pitchFamily="34" charset="0"/>
              <a:buChar char="•"/>
            </a:pPr>
            <a:r>
              <a:rPr lang="en-US" b="0" i="0" u="none" strike="noStrike" dirty="0">
                <a:solidFill>
                  <a:srgbClr val="000000"/>
                </a:solidFill>
                <a:effectLst/>
              </a:rPr>
              <a:t>The KM method calculates survival for each unique event time, which can be over-detailed when data is in years,</a:t>
            </a:r>
          </a:p>
          <a:p>
            <a:pPr algn="l">
              <a:buFont typeface="Arial" panose="020B0604020202020204" pitchFamily="34" charset="0"/>
              <a:buChar char="•"/>
            </a:pPr>
            <a:endParaRPr lang="en-US" b="0" i="0" u="none" strike="noStrike" dirty="0">
              <a:solidFill>
                <a:srgbClr val="000000"/>
              </a:solidFill>
              <a:effectLst/>
            </a:endParaRPr>
          </a:p>
          <a:p>
            <a:pPr algn="l"/>
            <a:r>
              <a:rPr lang="en-US" b="1" i="0" u="none" strike="noStrike" dirty="0">
                <a:solidFill>
                  <a:srgbClr val="000000"/>
                </a:solidFill>
                <a:effectLst/>
              </a:rPr>
              <a:t>Actuarial (Life-Table) Method</a:t>
            </a:r>
          </a:p>
          <a:p>
            <a:pPr algn="l">
              <a:buFont typeface="Arial" panose="020B0604020202020204" pitchFamily="34" charset="0"/>
              <a:buChar char="•"/>
            </a:pPr>
            <a:r>
              <a:rPr lang="en-US" b="0" i="0" u="none" strike="noStrike" dirty="0">
                <a:solidFill>
                  <a:srgbClr val="000000"/>
                </a:solidFill>
                <a:effectLst/>
              </a:rPr>
              <a:t>By dividing time into </a:t>
            </a:r>
            <a:r>
              <a:rPr lang="en-US" b="1" i="0" u="none" strike="noStrike" dirty="0">
                <a:solidFill>
                  <a:srgbClr val="000000"/>
                </a:solidFill>
                <a:effectLst/>
              </a:rPr>
              <a:t>yearly intervals</a:t>
            </a:r>
            <a:r>
              <a:rPr lang="en-US" b="0" i="0" u="none" strike="noStrike" dirty="0">
                <a:solidFill>
                  <a:srgbClr val="000000"/>
                </a:solidFill>
                <a:effectLst/>
              </a:rPr>
              <a:t>, the actuarial method smooths out survival estimates, providing a clearer overview of long-term trends without the noise from exact event timing.</a:t>
            </a:r>
          </a:p>
          <a:p>
            <a:pPr algn="l">
              <a:buFont typeface="Arial" panose="020B0604020202020204" pitchFamily="34" charset="0"/>
              <a:buChar char="•"/>
            </a:pPr>
            <a:r>
              <a:rPr lang="en-US" b="0" i="0" u="none" strike="noStrike" dirty="0">
                <a:solidFill>
                  <a:srgbClr val="000000"/>
                </a:solidFill>
                <a:effectLst/>
              </a:rPr>
              <a:t>The actuarial approach accounts for censoring by adjusting the number at risk within each interval. This can be especially helpful for yearly data, where losses to follow-up and censored cases accumulate over time.</a:t>
            </a:r>
          </a:p>
          <a:p>
            <a:pPr algn="l">
              <a:buFont typeface="Arial" panose="020B0604020202020204" pitchFamily="34" charset="0"/>
              <a:buChar char="•"/>
            </a:pPr>
            <a:r>
              <a:rPr lang="en-US" b="0" i="0" u="none" strike="noStrike" dirty="0">
                <a:solidFill>
                  <a:srgbClr val="000000"/>
                </a:solidFill>
                <a:effectLst/>
              </a:rPr>
              <a:t>Yearly intervals offer a stable summary of survival, which is particularly useful in clinical and epidemiological studies that focus on long-term outcomes, like 5- or 10-year survival rates.</a:t>
            </a:r>
          </a:p>
          <a:p>
            <a:endParaRPr lang="en-SE"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14</a:t>
            </a:fld>
            <a:endParaRPr lang="sv-SE" dirty="0"/>
          </a:p>
        </p:txBody>
      </p:sp>
    </p:spTree>
    <p:extLst>
      <p:ext uri="{BB962C8B-B14F-4D97-AF65-F5344CB8AC3E}">
        <p14:creationId xmlns:p14="http://schemas.microsoft.com/office/powerpoint/2010/main" val="13014555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u="none" strike="noStrike" dirty="0">
                <a:solidFill>
                  <a:srgbClr val="000000"/>
                </a:solidFill>
                <a:effectLst/>
              </a:rPr>
              <a:t>The Kaplan-Meier estimator is often considered superior when analyzing survival data measured in months (or other small time intervals) for several reasons:</a:t>
            </a:r>
          </a:p>
          <a:p>
            <a:pPr algn="l"/>
            <a:endParaRPr lang="en-US" b="1" i="0" u="none" strike="noStrike" dirty="0">
              <a:solidFill>
                <a:srgbClr val="000000"/>
              </a:solidFill>
              <a:effectLst/>
            </a:endParaRPr>
          </a:p>
          <a:p>
            <a:pPr algn="l">
              <a:buFont typeface="Arial" panose="020B0604020202020204" pitchFamily="34" charset="0"/>
              <a:buChar char="•"/>
            </a:pPr>
            <a:r>
              <a:rPr lang="en-US" b="1" i="0" u="none" strike="noStrike" dirty="0">
                <a:solidFill>
                  <a:srgbClr val="000000"/>
                </a:solidFill>
                <a:effectLst/>
              </a:rPr>
              <a:t>Exact Event Timing</a:t>
            </a:r>
            <a:r>
              <a:rPr lang="en-US" b="0" i="0" u="none" strike="noStrike" dirty="0">
                <a:solidFill>
                  <a:srgbClr val="000000"/>
                </a:solidFill>
                <a:effectLst/>
              </a:rPr>
              <a:t>: The Kaplan-Meier method calculates survival probabilities using the exact time points at which events occur. </a:t>
            </a:r>
            <a:r>
              <a:rPr lang="en-US" b="0" i="0" u="none" strike="noStrike" dirty="0">
                <a:solidFill>
                  <a:srgbClr val="000000"/>
                </a:solidFill>
                <a:effectLst/>
                <a:sym typeface="Wingdings" pitchFamily="2" charset="2"/>
              </a:rPr>
              <a:t> precise</a:t>
            </a:r>
            <a:endParaRPr lang="en-US" b="0" i="0" u="none" strike="noStrike" dirty="0">
              <a:solidFill>
                <a:srgbClr val="000000"/>
              </a:solidFill>
              <a:effectLst/>
            </a:endParaRPr>
          </a:p>
          <a:p>
            <a:pPr algn="l">
              <a:buFont typeface="Arial" panose="020B0604020202020204" pitchFamily="34" charset="0"/>
              <a:buChar char="•"/>
            </a:pPr>
            <a:r>
              <a:rPr lang="en-US" b="1" i="0" u="none" strike="noStrike" dirty="0">
                <a:solidFill>
                  <a:srgbClr val="000000"/>
                </a:solidFill>
                <a:effectLst/>
              </a:rPr>
              <a:t>Better Tie Handling</a:t>
            </a:r>
            <a:r>
              <a:rPr lang="en-US" b="0" i="0" u="none" strike="noStrike" dirty="0">
                <a:solidFill>
                  <a:srgbClr val="000000"/>
                </a:solidFill>
                <a:effectLst/>
              </a:rPr>
              <a:t>: When using smaller intervals, there are likely to be less events that happen at the same time, which can lead to more accurate estimates. In contrast, larger intervals (like years) might cause more ties and less precision in the estimates.</a:t>
            </a:r>
          </a:p>
          <a:p>
            <a:pPr algn="l">
              <a:buFont typeface="Arial" panose="020B0604020202020204" pitchFamily="34" charset="0"/>
              <a:buChar char="•"/>
            </a:pPr>
            <a:r>
              <a:rPr lang="en-US" b="1" i="0" u="none" strike="noStrike" dirty="0">
                <a:solidFill>
                  <a:srgbClr val="000000"/>
                </a:solidFill>
                <a:effectLst/>
              </a:rPr>
              <a:t>More Data Points</a:t>
            </a:r>
            <a:r>
              <a:rPr lang="en-US" b="0" i="0" u="none" strike="noStrike" dirty="0">
                <a:solidFill>
                  <a:srgbClr val="000000"/>
                </a:solidFill>
                <a:effectLst/>
              </a:rPr>
              <a:t>: By measuring survival in months, there are more data points available for analysis. This increased frequency allows the Kaplan-Meier estimator to reflect changes in survival probabilities more accurately.</a:t>
            </a:r>
          </a:p>
          <a:p>
            <a:pPr algn="l">
              <a:buFont typeface="Arial" panose="020B0604020202020204" pitchFamily="34" charset="0"/>
              <a:buChar char="•"/>
            </a:pPr>
            <a:r>
              <a:rPr lang="en-US" b="1" i="0" u="none" strike="noStrike" dirty="0">
                <a:solidFill>
                  <a:srgbClr val="000000"/>
                </a:solidFill>
                <a:effectLst/>
              </a:rPr>
              <a:t>Early Survival Dynamics</a:t>
            </a:r>
            <a:r>
              <a:rPr lang="en-US" b="0" i="0" u="none" strike="noStrike" dirty="0">
                <a:solidFill>
                  <a:srgbClr val="000000"/>
                </a:solidFill>
                <a:effectLst/>
              </a:rPr>
              <a:t>: Many survival events (such as deaths) occur shortly after diagnosis. Having more detailed time intervals (in months) enables the capture of these early dynamics, which are crucial for understanding the course of the disease and treatment efficacy.</a:t>
            </a:r>
          </a:p>
          <a:p>
            <a:pPr algn="l">
              <a:buFont typeface="Arial" panose="020B0604020202020204" pitchFamily="34" charset="0"/>
              <a:buChar char="•"/>
            </a:pPr>
            <a:endParaRPr lang="en-US" b="0" i="0" u="none" strike="noStrike" dirty="0">
              <a:solidFill>
                <a:srgbClr val="000000"/>
              </a:solidFill>
              <a:effectLst/>
            </a:endParaRPr>
          </a:p>
          <a:p>
            <a:pPr algn="l">
              <a:buFont typeface="Arial" panose="020B0604020202020204" pitchFamily="34" charset="0"/>
              <a:buChar char="•"/>
            </a:pPr>
            <a:endParaRPr lang="en-US" b="0" i="0" u="none" strike="noStrike" dirty="0">
              <a:solidFill>
                <a:srgbClr val="000000"/>
              </a:solidFill>
              <a:effectLst/>
            </a:endParaRPr>
          </a:p>
          <a:p>
            <a:pPr algn="l"/>
            <a:r>
              <a:rPr lang="en-US" b="1" i="0" u="none" strike="noStrike" dirty="0">
                <a:solidFill>
                  <a:srgbClr val="000000"/>
                </a:solidFill>
                <a:effectLst/>
              </a:rPr>
              <a:t>3. Granularity and Statistical Power:</a:t>
            </a:r>
          </a:p>
          <a:p>
            <a:pPr algn="l">
              <a:buFont typeface="Arial" panose="020B0604020202020204" pitchFamily="34" charset="0"/>
              <a:buChar char="•"/>
            </a:pPr>
            <a:r>
              <a:rPr lang="en-US" b="1" i="0" u="none" strike="noStrike" dirty="0">
                <a:solidFill>
                  <a:srgbClr val="000000"/>
                </a:solidFill>
                <a:effectLst/>
              </a:rPr>
              <a:t>Higher Resolution</a:t>
            </a:r>
            <a:r>
              <a:rPr lang="en-US" b="0" i="0" u="none" strike="noStrike" dirty="0">
                <a:solidFill>
                  <a:srgbClr val="000000"/>
                </a:solidFill>
                <a:effectLst/>
              </a:rPr>
              <a:t>: Monthly data provides higher resolution, which can capture small fluctuations in survival probability that may be significant for clinical interpretations.</a:t>
            </a:r>
          </a:p>
          <a:p>
            <a:pPr algn="l">
              <a:buFont typeface="Arial" panose="020B0604020202020204" pitchFamily="34" charset="0"/>
              <a:buChar char="•"/>
            </a:pPr>
            <a:r>
              <a:rPr lang="en-US" b="1" i="0" u="none" strike="noStrike" dirty="0">
                <a:solidFill>
                  <a:srgbClr val="000000"/>
                </a:solidFill>
                <a:effectLst/>
              </a:rPr>
              <a:t>Statistical Power</a:t>
            </a:r>
            <a:r>
              <a:rPr lang="en-US" b="0" i="0" u="none" strike="noStrike" dirty="0">
                <a:solidFill>
                  <a:srgbClr val="000000"/>
                </a:solidFill>
                <a:effectLst/>
              </a:rPr>
              <a:t>: More data points (due to smaller time intervals) can enhance the statistical power of tests (e.g., comparing survival curves), making it easier to detect significant differences between groups.</a:t>
            </a:r>
          </a:p>
          <a:p>
            <a:pPr algn="l"/>
            <a:r>
              <a:rPr lang="en-US" b="1" i="0" u="none" strike="noStrike" dirty="0">
                <a:solidFill>
                  <a:srgbClr val="000000"/>
                </a:solidFill>
                <a:effectLst/>
              </a:rPr>
              <a:t>4. Flexibility in Analysis:</a:t>
            </a:r>
          </a:p>
          <a:p>
            <a:pPr algn="l">
              <a:buFont typeface="Arial" panose="020B0604020202020204" pitchFamily="34" charset="0"/>
              <a:buChar char="•"/>
            </a:pPr>
            <a:r>
              <a:rPr lang="en-US" b="1" i="0" u="none" strike="noStrike" dirty="0">
                <a:solidFill>
                  <a:srgbClr val="000000"/>
                </a:solidFill>
                <a:effectLst/>
              </a:rPr>
              <a:t>Customization</a:t>
            </a:r>
            <a:r>
              <a:rPr lang="en-US" b="0" i="0" u="none" strike="noStrike" dirty="0">
                <a:solidFill>
                  <a:srgbClr val="000000"/>
                </a:solidFill>
                <a:effectLst/>
              </a:rPr>
              <a:t>: The Kaplan-Meier estimator allows for the analysis of different time frames and can accommodate complex censoring patterns. For instance, if patients drop out or are lost to follow-up, their data can still be effectively utilized without needing to aggregate it into larger time frames.</a:t>
            </a:r>
          </a:p>
          <a:p>
            <a:pPr algn="l">
              <a:buFont typeface="Arial" panose="020B0604020202020204" pitchFamily="34" charset="0"/>
              <a:buChar char="•"/>
            </a:pPr>
            <a:r>
              <a:rPr lang="en-US" b="1" i="0" u="none" strike="noStrike" dirty="0">
                <a:solidFill>
                  <a:srgbClr val="000000"/>
                </a:solidFill>
                <a:effectLst/>
              </a:rPr>
              <a:t>Visual Representation</a:t>
            </a:r>
            <a:r>
              <a:rPr lang="en-US" b="0" i="0" u="none" strike="noStrike" dirty="0">
                <a:solidFill>
                  <a:srgbClr val="000000"/>
                </a:solidFill>
                <a:effectLst/>
              </a:rPr>
              <a:t>: The Kaplan-Meier curve can provide clear visualizations of survival probabilities over time, making it easier to interpret and communicate results, particularly when more data points are available.</a:t>
            </a:r>
          </a:p>
          <a:p>
            <a:pPr algn="l"/>
            <a:r>
              <a:rPr lang="en-US" b="1" i="0" u="none" strike="noStrike" dirty="0">
                <a:solidFill>
                  <a:srgbClr val="000000"/>
                </a:solidFill>
                <a:effectLst/>
              </a:rPr>
              <a:t>5. Improved Confidence Intervals:</a:t>
            </a:r>
          </a:p>
          <a:p>
            <a:pPr algn="l">
              <a:buFont typeface="Arial" panose="020B0604020202020204" pitchFamily="34" charset="0"/>
              <a:buChar char="•"/>
            </a:pPr>
            <a:r>
              <a:rPr lang="en-US" b="1" i="0" u="none" strike="noStrike" dirty="0">
                <a:solidFill>
                  <a:srgbClr val="000000"/>
                </a:solidFill>
                <a:effectLst/>
              </a:rPr>
              <a:t>More Precise Estimates</a:t>
            </a:r>
            <a:r>
              <a:rPr lang="en-US" b="0" i="0" u="none" strike="noStrike" dirty="0">
                <a:solidFill>
                  <a:srgbClr val="000000"/>
                </a:solidFill>
                <a:effectLst/>
              </a:rPr>
              <a:t>: Confidence intervals calculated with Kaplan-Meier for smaller intervals can be tighter and more reflective of the true survival experience of the cohort being studied.</a:t>
            </a:r>
          </a:p>
          <a:p>
            <a:endParaRPr lang="en-SE"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15</a:t>
            </a:fld>
            <a:endParaRPr lang="sv-SE" dirty="0"/>
          </a:p>
        </p:txBody>
      </p:sp>
    </p:spTree>
    <p:extLst>
      <p:ext uri="{BB962C8B-B14F-4D97-AF65-F5344CB8AC3E}">
        <p14:creationId xmlns:p14="http://schemas.microsoft.com/office/powerpoint/2010/main" val="35762896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lifetab2(...)</a:t>
            </a:r>
            <a:r>
              <a:rPr lang="en-US" dirty="0"/>
              <a:t>: This function is likely part of a survival analysis package in R that computes actuarial survival estimates. It uses the </a:t>
            </a:r>
            <a:r>
              <a:rPr lang="en-US" dirty="0" err="1"/>
              <a:t>Surv</a:t>
            </a:r>
            <a:r>
              <a:rPr lang="en-US" dirty="0"/>
              <a:t> object created from the </a:t>
            </a:r>
            <a:r>
              <a:rPr lang="en-US" dirty="0" err="1"/>
              <a:t>surv_yy</a:t>
            </a:r>
            <a:r>
              <a:rPr lang="en-US" dirty="0"/>
              <a:t> variable (which presumably represents survival time in years) and the </a:t>
            </a:r>
            <a:r>
              <a:rPr lang="en-US" dirty="0" err="1"/>
              <a:t>death_cancer</a:t>
            </a:r>
            <a:r>
              <a:rPr lang="en-US" dirty="0"/>
              <a:t> variable (indicating whether death occurred due to cancer).</a:t>
            </a:r>
          </a:p>
          <a:p>
            <a:r>
              <a:rPr lang="en-US" b="1" dirty="0"/>
              <a:t>floor(</a:t>
            </a:r>
            <a:r>
              <a:rPr lang="en-US" b="1" dirty="0" err="1"/>
              <a:t>surv_yy</a:t>
            </a:r>
            <a:r>
              <a:rPr lang="en-US" b="1" dirty="0"/>
              <a:t>)</a:t>
            </a:r>
            <a:r>
              <a:rPr lang="en-US" dirty="0"/>
              <a:t>: This function call rounds down the survival time to the nearest whole number (i.e., it uses complete years for the actuarial calculations).</a:t>
            </a:r>
          </a:p>
          <a:p>
            <a:r>
              <a:rPr lang="en-US" b="1" dirty="0"/>
              <a:t>~ 1</a:t>
            </a:r>
            <a:r>
              <a:rPr lang="en-US" dirty="0"/>
              <a:t>: This part of the formula indicates that the survival estimates are calculated without any covariates (i.e., it's a non-stratified analysis).</a:t>
            </a:r>
          </a:p>
          <a:p>
            <a:endParaRPr lang="en-US" dirty="0"/>
          </a:p>
          <a:p>
            <a:r>
              <a:rPr lang="en-US" dirty="0"/>
              <a:t>W</a:t>
            </a:r>
            <a:r>
              <a:rPr lang="en-SE" dirty="0"/>
              <a:t>e see that KM and actuarial approach show similar results. </a:t>
            </a:r>
            <a:r>
              <a:rPr lang="en-US" dirty="0"/>
              <a:t>T</a:t>
            </a:r>
            <a:r>
              <a:rPr lang="en-SE" dirty="0"/>
              <a:t>he only outlier </a:t>
            </a:r>
            <a:r>
              <a:rPr lang="en-US" dirty="0"/>
              <a:t>is the KM in years. </a:t>
            </a:r>
            <a:r>
              <a:rPr lang="en-US" dirty="0">
                <a:sym typeface="Wingdings" pitchFamily="2" charset="2"/>
              </a:rPr>
              <a:t> talk a bit more about that</a:t>
            </a:r>
          </a:p>
          <a:p>
            <a:endParaRPr lang="en-US" dirty="0">
              <a:sym typeface="Wingdings" pitchFamily="2" charset="2"/>
            </a:endParaRPr>
          </a:p>
          <a:p>
            <a:pPr algn="l">
              <a:buFont typeface="+mj-lt"/>
              <a:buAutoNum type="arabicPeriod"/>
            </a:pPr>
            <a:r>
              <a:rPr lang="en-US" b="1" i="0" u="none" strike="noStrike" dirty="0">
                <a:solidFill>
                  <a:srgbClr val="000000"/>
                </a:solidFill>
                <a:effectLst/>
              </a:rPr>
              <a:t>Overlap of Curves</a:t>
            </a:r>
            <a:r>
              <a:rPr lang="en-US" b="0" i="0" u="none" strike="noStrike" dirty="0">
                <a:solidFill>
                  <a:srgbClr val="000000"/>
                </a:solidFill>
                <a:effectLst/>
              </a:rPr>
              <a:t>: The </a:t>
            </a:r>
            <a:r>
              <a:rPr lang="en-US" b="1" i="0" u="none" strike="noStrike" dirty="0">
                <a:solidFill>
                  <a:srgbClr val="000000"/>
                </a:solidFill>
                <a:effectLst/>
              </a:rPr>
              <a:t>actuarial method</a:t>
            </a:r>
            <a:r>
              <a:rPr lang="en-US" b="0" i="0" u="none" strike="noStrike" dirty="0">
                <a:solidFill>
                  <a:srgbClr val="000000"/>
                </a:solidFill>
                <a:effectLst/>
              </a:rPr>
              <a:t> for both </a:t>
            </a:r>
            <a:r>
              <a:rPr lang="en-US" b="1" i="0" u="none" strike="noStrike" dirty="0">
                <a:solidFill>
                  <a:srgbClr val="000000"/>
                </a:solidFill>
                <a:effectLst/>
              </a:rPr>
              <a:t>months</a:t>
            </a:r>
            <a:r>
              <a:rPr lang="en-US" b="0" i="0" u="none" strike="noStrike" dirty="0">
                <a:solidFill>
                  <a:srgbClr val="000000"/>
                </a:solidFill>
                <a:effectLst/>
              </a:rPr>
              <a:t> and </a:t>
            </a:r>
            <a:r>
              <a:rPr lang="en-US" b="1" i="0" u="none" strike="noStrike" dirty="0">
                <a:solidFill>
                  <a:srgbClr val="000000"/>
                </a:solidFill>
                <a:effectLst/>
              </a:rPr>
              <a:t>years</a:t>
            </a:r>
            <a:r>
              <a:rPr lang="en-US" b="0" i="0" u="none" strike="noStrike" dirty="0">
                <a:solidFill>
                  <a:srgbClr val="000000"/>
                </a:solidFill>
                <a:effectLst/>
              </a:rPr>
              <a:t> as well as the </a:t>
            </a:r>
            <a:r>
              <a:rPr lang="en-US" b="1" i="0" u="none" strike="noStrike" dirty="0">
                <a:solidFill>
                  <a:srgbClr val="000000"/>
                </a:solidFill>
                <a:effectLst/>
              </a:rPr>
              <a:t>Kaplan-Meier (KM) method</a:t>
            </a:r>
            <a:r>
              <a:rPr lang="en-US" b="0" i="0" u="none" strike="noStrike" dirty="0">
                <a:solidFill>
                  <a:srgbClr val="000000"/>
                </a:solidFill>
                <a:effectLst/>
              </a:rPr>
              <a:t> for </a:t>
            </a:r>
            <a:r>
              <a:rPr lang="en-US" b="1" i="0" u="none" strike="noStrike" dirty="0">
                <a:solidFill>
                  <a:srgbClr val="000000"/>
                </a:solidFill>
                <a:effectLst/>
              </a:rPr>
              <a:t>months </a:t>
            </a:r>
            <a:r>
              <a:rPr lang="en-US" b="0" i="0" u="none" strike="noStrike" dirty="0">
                <a:solidFill>
                  <a:srgbClr val="000000"/>
                </a:solidFill>
                <a:effectLst/>
              </a:rPr>
              <a:t>closely follow the same survival curve. This suggests that these methods yield very similar estimates of survival probabilities over time, indicating that they capture the underlying survival distribution effectively for the dataset being analyzed.</a:t>
            </a:r>
          </a:p>
          <a:p>
            <a:pPr algn="l">
              <a:buFont typeface="+mj-lt"/>
              <a:buAutoNum type="arabicPeriod"/>
            </a:pPr>
            <a:endParaRPr lang="en-US" b="0" i="0" u="none" strike="noStrike" dirty="0">
              <a:solidFill>
                <a:srgbClr val="000000"/>
              </a:solidFill>
              <a:effectLst/>
            </a:endParaRPr>
          </a:p>
          <a:p>
            <a:pPr algn="l">
              <a:buFont typeface="+mj-lt"/>
              <a:buAutoNum type="arabicPeriod"/>
            </a:pPr>
            <a:r>
              <a:rPr lang="en-US" b="1" i="0" u="none" strike="noStrike" dirty="0">
                <a:solidFill>
                  <a:srgbClr val="000000"/>
                </a:solidFill>
                <a:effectLst/>
              </a:rPr>
              <a:t>Divergence of KM in Years</a:t>
            </a:r>
            <a:r>
              <a:rPr lang="en-US" b="0" i="0" u="none" strike="noStrike" dirty="0">
                <a:solidFill>
                  <a:srgbClr val="000000"/>
                </a:solidFill>
                <a:effectLst/>
              </a:rPr>
              <a:t>: The </a:t>
            </a:r>
            <a:r>
              <a:rPr lang="en-US" b="1" i="0" u="none" strike="noStrike" dirty="0">
                <a:solidFill>
                  <a:srgbClr val="000000"/>
                </a:solidFill>
                <a:effectLst/>
              </a:rPr>
              <a:t>Kaplan-Meier method for years</a:t>
            </a:r>
            <a:r>
              <a:rPr lang="en-US" b="0" i="0" u="none" strike="noStrike" dirty="0">
                <a:solidFill>
                  <a:srgbClr val="000000"/>
                </a:solidFill>
                <a:effectLst/>
              </a:rPr>
              <a:t> may suggest that there are issues with how the time intervals are treated when using years, possibly leading to a loss of information or precision compared to the monthly data.</a:t>
            </a:r>
          </a:p>
          <a:p>
            <a:endParaRPr lang="en-SE" dirty="0"/>
          </a:p>
        </p:txBody>
      </p:sp>
      <p:sp>
        <p:nvSpPr>
          <p:cNvPr id="4" name="Slide Number Placeholder 3"/>
          <p:cNvSpPr>
            <a:spLocks noGrp="1"/>
          </p:cNvSpPr>
          <p:nvPr>
            <p:ph type="sldNum" sz="quarter" idx="5"/>
          </p:nvPr>
        </p:nvSpPr>
        <p:spPr/>
        <p:txBody>
          <a:bodyPr/>
          <a:lstStyle/>
          <a:p>
            <a:fld id="{E4F6DBA7-38D3-4FF9-B176-AA5B07999DDF}" type="slidenum">
              <a:rPr lang="sv-SE" smtClean="0"/>
              <a:pPr/>
              <a:t>16</a:t>
            </a:fld>
            <a:endParaRPr lang="sv-SE" dirty="0"/>
          </a:p>
        </p:txBody>
      </p:sp>
    </p:spTree>
    <p:extLst>
      <p:ext uri="{BB962C8B-B14F-4D97-AF65-F5344CB8AC3E}">
        <p14:creationId xmlns:p14="http://schemas.microsoft.com/office/powerpoint/2010/main" val="27857365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tart slide">
    <p:bg>
      <p:bgPr>
        <a:solidFill>
          <a:schemeClr val="accent1"/>
        </a:solidFill>
        <a:effectLst/>
      </p:bgPr>
    </p:bg>
    <p:spTree>
      <p:nvGrpSpPr>
        <p:cNvPr id="1" name=""/>
        <p:cNvGrpSpPr/>
        <p:nvPr/>
      </p:nvGrpSpPr>
      <p:grpSpPr>
        <a:xfrm>
          <a:off x="0" y="0"/>
          <a:ext cx="0" cy="0"/>
          <a:chOff x="0" y="0"/>
          <a:chExt cx="0" cy="0"/>
        </a:xfrm>
      </p:grpSpPr>
      <p:pic>
        <p:nvPicPr>
          <p:cNvPr id="4" name="Bild 3" descr="Logotype Karolinska Institutet.">
            <a:extLst>
              <a:ext uri="{FF2B5EF4-FFF2-40B4-BE49-F238E27FC236}">
                <a16:creationId xmlns:a16="http://schemas.microsoft.com/office/drawing/2014/main" id="{5C58A32B-CE37-00A7-BB2A-05D502F7394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181478" y="262850"/>
            <a:ext cx="1691680" cy="704867"/>
          </a:xfrm>
          <a:prstGeom prst="rect">
            <a:avLst/>
          </a:prstGeom>
        </p:spPr>
      </p:pic>
      <p:sp>
        <p:nvSpPr>
          <p:cNvPr id="3074" name="Rectangle 2"/>
          <p:cNvSpPr>
            <a:spLocks noGrp="1" noChangeArrowheads="1"/>
          </p:cNvSpPr>
          <p:nvPr>
            <p:ph type="ctrTitle"/>
          </p:nvPr>
        </p:nvSpPr>
        <p:spPr>
          <a:xfrm>
            <a:off x="685800" y="1545332"/>
            <a:ext cx="7772400" cy="857250"/>
          </a:xfrm>
        </p:spPr>
        <p:txBody>
          <a:bodyPr anchor="ctr"/>
          <a:lstStyle>
            <a:lvl1pPr>
              <a:defRPr sz="3200" kern="1200" spc="-80" baseline="0">
                <a:solidFill>
                  <a:srgbClr val="FFFFFF"/>
                </a:solidFill>
              </a:defRPr>
            </a:lvl1pPr>
          </a:lstStyle>
          <a:p>
            <a:pPr lvl="0"/>
            <a:r>
              <a:rPr lang="en-US" noProof="0"/>
              <a:t>Click to edit Master title style</a:t>
            </a:r>
            <a:endParaRPr lang="sv-SE" noProof="0" dirty="0"/>
          </a:p>
        </p:txBody>
      </p:sp>
      <p:sp>
        <p:nvSpPr>
          <p:cNvPr id="3075" name="Rectangle 3"/>
          <p:cNvSpPr>
            <a:spLocks noGrp="1" noChangeArrowheads="1"/>
          </p:cNvSpPr>
          <p:nvPr>
            <p:ph type="subTitle" idx="1"/>
          </p:nvPr>
        </p:nvSpPr>
        <p:spPr>
          <a:xfrm>
            <a:off x="685800" y="2553444"/>
            <a:ext cx="7772400" cy="1314450"/>
          </a:xfrm>
        </p:spPr>
        <p:txBody>
          <a:bodyPr/>
          <a:lstStyle>
            <a:lvl1pPr marL="0" indent="0">
              <a:buFont typeface="Wingdings" charset="2"/>
              <a:buNone/>
              <a:defRPr sz="1800" spc="-20" baseline="0">
                <a:solidFill>
                  <a:srgbClr val="FFFFFF"/>
                </a:solidFill>
              </a:defRPr>
            </a:lvl1pPr>
          </a:lstStyle>
          <a:p>
            <a:pPr lvl="0"/>
            <a:r>
              <a:rPr lang="en-US" noProof="0"/>
              <a:t>Click to edit Master subtitle style</a:t>
            </a:r>
            <a:endParaRPr lang="sv-SE" noProof="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Section slide">
    <p:bg>
      <p:bgPr>
        <a:solidFill>
          <a:srgbClr val="EDF4F4"/>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1545332"/>
            <a:ext cx="7772400" cy="857250"/>
          </a:xfrm>
        </p:spPr>
        <p:txBody>
          <a:bodyPr anchor="ctr"/>
          <a:lstStyle>
            <a:lvl1pPr>
              <a:defRPr sz="3200" spc="-50" baseline="0">
                <a:solidFill>
                  <a:srgbClr val="4F0433"/>
                </a:solidFill>
              </a:defRPr>
            </a:lvl1pPr>
          </a:lstStyle>
          <a:p>
            <a:pPr lvl="0"/>
            <a:r>
              <a:rPr lang="en-US" noProof="0"/>
              <a:t>Click to edit Master title style</a:t>
            </a:r>
            <a:endParaRPr lang="sv-SE" noProof="0" dirty="0"/>
          </a:p>
        </p:txBody>
      </p:sp>
      <p:sp>
        <p:nvSpPr>
          <p:cNvPr id="3075" name="Rectangle 3"/>
          <p:cNvSpPr>
            <a:spLocks noGrp="1" noChangeArrowheads="1"/>
          </p:cNvSpPr>
          <p:nvPr>
            <p:ph type="subTitle" idx="1"/>
          </p:nvPr>
        </p:nvSpPr>
        <p:spPr>
          <a:xfrm>
            <a:off x="685800" y="2553444"/>
            <a:ext cx="7772400" cy="1314450"/>
          </a:xfrm>
        </p:spPr>
        <p:txBody>
          <a:bodyPr/>
          <a:lstStyle>
            <a:lvl1pPr marL="0" indent="0">
              <a:buFont typeface="Wingdings" charset="2"/>
              <a:buNone/>
              <a:defRPr sz="1800" spc="-20" baseline="0">
                <a:solidFill>
                  <a:srgbClr val="4F0433"/>
                </a:solidFill>
              </a:defRPr>
            </a:lvl1pPr>
          </a:lstStyle>
          <a:p>
            <a:pPr lvl="0"/>
            <a:r>
              <a:rPr lang="en-US" noProof="0"/>
              <a:t>Click to edit Master subtitle style</a:t>
            </a:r>
            <a:endParaRPr lang="sv-SE" noProof="0" dirty="0"/>
          </a:p>
        </p:txBody>
      </p:sp>
      <p:sp>
        <p:nvSpPr>
          <p:cNvPr id="2" name="Platshållare för datum 1">
            <a:extLst>
              <a:ext uri="{FF2B5EF4-FFF2-40B4-BE49-F238E27FC236}">
                <a16:creationId xmlns:a16="http://schemas.microsoft.com/office/drawing/2014/main" id="{C603663C-E919-D6CC-C27C-A79DE2DB9078}"/>
              </a:ext>
            </a:extLst>
          </p:cNvPr>
          <p:cNvSpPr>
            <a:spLocks noGrp="1"/>
          </p:cNvSpPr>
          <p:nvPr>
            <p:ph type="dt" sz="half" idx="10"/>
          </p:nvPr>
        </p:nvSpPr>
        <p:spPr>
          <a:xfrm>
            <a:off x="6623447" y="5350510"/>
            <a:ext cx="36000" cy="171450"/>
          </a:xfrm>
        </p:spPr>
        <p:txBody>
          <a:bodyPr/>
          <a:lstStyle>
            <a:lvl1pPr>
              <a:defRPr sz="100"/>
            </a:lvl1pPr>
          </a:lstStyle>
          <a:p>
            <a:fld id="{9AA65CCE-10B8-4F00-A410-F691E95F218E}" type="datetime1">
              <a:rPr lang="en-GB" smtClean="0"/>
              <a:t>05/11/2024</a:t>
            </a:fld>
            <a:endParaRPr lang="sv-SE" dirty="0"/>
          </a:p>
        </p:txBody>
      </p:sp>
      <p:sp>
        <p:nvSpPr>
          <p:cNvPr id="3" name="Platshållare för sidfot 2">
            <a:extLst>
              <a:ext uri="{FF2B5EF4-FFF2-40B4-BE49-F238E27FC236}">
                <a16:creationId xmlns:a16="http://schemas.microsoft.com/office/drawing/2014/main" id="{1FA1C1BD-68FB-23DB-D315-C1BD717657EC}"/>
              </a:ext>
            </a:extLst>
          </p:cNvPr>
          <p:cNvSpPr>
            <a:spLocks noGrp="1"/>
          </p:cNvSpPr>
          <p:nvPr>
            <p:ph type="ftr" sz="quarter" idx="11"/>
          </p:nvPr>
        </p:nvSpPr>
        <p:spPr>
          <a:xfrm>
            <a:off x="255983" y="5424636"/>
            <a:ext cx="36000" cy="171450"/>
          </a:xfrm>
        </p:spPr>
        <p:txBody>
          <a:bodyPr/>
          <a:lstStyle>
            <a:lvl1pPr>
              <a:defRPr sz="100"/>
            </a:lvl1pPr>
          </a:lstStyle>
          <a:p>
            <a:r>
              <a:rPr lang="sv-SE" dirty="0"/>
              <a:t>Karolinska Institutet - a </a:t>
            </a:r>
            <a:r>
              <a:rPr lang="sv-SE" dirty="0" err="1"/>
              <a:t>medical</a:t>
            </a:r>
            <a:r>
              <a:rPr lang="sv-SE" dirty="0"/>
              <a:t> </a:t>
            </a:r>
            <a:r>
              <a:rPr lang="sv-SE" dirty="0" err="1"/>
              <a:t>university</a:t>
            </a:r>
            <a:endParaRPr lang="sv-SE" dirty="0"/>
          </a:p>
        </p:txBody>
      </p:sp>
      <p:sp>
        <p:nvSpPr>
          <p:cNvPr id="4" name="Platshållare för bildnummer 3">
            <a:extLst>
              <a:ext uri="{FF2B5EF4-FFF2-40B4-BE49-F238E27FC236}">
                <a16:creationId xmlns:a16="http://schemas.microsoft.com/office/drawing/2014/main" id="{ABE92261-4993-1D09-0281-AF1AAACCC6F0}"/>
              </a:ext>
            </a:extLst>
          </p:cNvPr>
          <p:cNvSpPr>
            <a:spLocks noGrp="1"/>
          </p:cNvSpPr>
          <p:nvPr>
            <p:ph type="sldNum" sz="quarter" idx="12"/>
          </p:nvPr>
        </p:nvSpPr>
        <p:spPr>
          <a:xfrm>
            <a:off x="8299847" y="5350510"/>
            <a:ext cx="36000" cy="171450"/>
          </a:xfrm>
        </p:spPr>
        <p:txBody>
          <a:bodyPr/>
          <a:lstStyle>
            <a:lvl1pPr>
              <a:defRPr sz="100"/>
            </a:lvl1pPr>
          </a:lstStyle>
          <a:p>
            <a:fld id="{B5C8723E-5A40-4F9A-B83B-0F0B7FEF2706}" type="slidenum">
              <a:rPr lang="sv-SE" smtClean="0"/>
              <a:pPr/>
              <a:t>‹#›</a:t>
            </a:fld>
            <a:endParaRPr lang="sv-SE" dirty="0"/>
          </a:p>
        </p:txBody>
      </p:sp>
    </p:spTree>
    <p:extLst>
      <p:ext uri="{BB962C8B-B14F-4D97-AF65-F5344CB8AC3E}">
        <p14:creationId xmlns:p14="http://schemas.microsoft.com/office/powerpoint/2010/main" val="1633792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bwMode="auto">
          <a:xfrm>
            <a:off x="255971" y="339502"/>
            <a:ext cx="8632045"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baseline="0"/>
            </a:lvl1pPr>
          </a:lstStyle>
          <a:p>
            <a:pPr lvl="0"/>
            <a:r>
              <a:rPr lang="en-US"/>
              <a:t>Click to edit Master title style</a:t>
            </a:r>
            <a:endParaRPr lang="sv-SE" dirty="0"/>
          </a:p>
        </p:txBody>
      </p:sp>
      <p:sp>
        <p:nvSpPr>
          <p:cNvPr id="10" name="Rectangle 3"/>
          <p:cNvSpPr>
            <a:spLocks noGrp="1" noChangeArrowheads="1"/>
          </p:cNvSpPr>
          <p:nvPr>
            <p:ph idx="1"/>
          </p:nvPr>
        </p:nvSpPr>
        <p:spPr bwMode="auto">
          <a:xfrm>
            <a:off x="256774" y="1402829"/>
            <a:ext cx="8631243" cy="31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Platshållare för sidfot 2">
            <a:extLst>
              <a:ext uri="{FF2B5EF4-FFF2-40B4-BE49-F238E27FC236}">
                <a16:creationId xmlns:a16="http://schemas.microsoft.com/office/drawing/2014/main" id="{009749DF-7E5C-713A-D45D-D9653C97CE16}"/>
              </a:ext>
            </a:extLst>
          </p:cNvPr>
          <p:cNvSpPr>
            <a:spLocks noGrp="1"/>
          </p:cNvSpPr>
          <p:nvPr>
            <p:ph type="ftr" sz="quarter" idx="3"/>
          </p:nvPr>
        </p:nvSpPr>
        <p:spPr>
          <a:xfrm>
            <a:off x="255983" y="4790351"/>
            <a:ext cx="2227785" cy="171450"/>
          </a:xfrm>
          <a:prstGeom prst="rect">
            <a:avLst/>
          </a:prstGeom>
        </p:spPr>
        <p:txBody>
          <a:bodyPr vert="horz" lIns="91440" tIns="45720" rIns="91440" bIns="45720" rtlCol="0" anchor="t"/>
          <a:lstStyle>
            <a:lvl1pPr algn="l">
              <a:tabLst/>
              <a:defRPr sz="800">
                <a:solidFill>
                  <a:srgbClr val="4F0433"/>
                </a:solidFill>
                <a:latin typeface="+mn-lt"/>
              </a:defRPr>
            </a:lvl1pPr>
          </a:lstStyle>
          <a:p>
            <a:r>
              <a:rPr lang="sv-SE" dirty="0"/>
              <a:t>Karolinska Institutet - a </a:t>
            </a:r>
            <a:r>
              <a:rPr lang="sv-SE" dirty="0" err="1"/>
              <a:t>medical</a:t>
            </a:r>
            <a:r>
              <a:rPr lang="sv-SE" dirty="0"/>
              <a:t> </a:t>
            </a:r>
            <a:r>
              <a:rPr lang="sv-SE" dirty="0" err="1"/>
              <a:t>university</a:t>
            </a:r>
            <a:endParaRPr lang="sv-SE" dirty="0"/>
          </a:p>
        </p:txBody>
      </p:sp>
      <p:sp>
        <p:nvSpPr>
          <p:cNvPr id="4" name="Platshållare för datum 3"/>
          <p:cNvSpPr>
            <a:spLocks noGrp="1"/>
          </p:cNvSpPr>
          <p:nvPr>
            <p:ph type="dt" sz="half" idx="10"/>
          </p:nvPr>
        </p:nvSpPr>
        <p:spPr/>
        <p:txBody>
          <a:bodyPr/>
          <a:lstStyle>
            <a:lvl1pPr>
              <a:defRPr/>
            </a:lvl1pPr>
          </a:lstStyle>
          <a:p>
            <a:fld id="{0B99A5A2-19A1-4CFC-BFE3-8B9C2E2B5BE0}" type="datetime1">
              <a:rPr lang="en-GB" smtClean="0"/>
              <a:t>05/11/2024</a:t>
            </a:fld>
            <a:endParaRPr lang="sv-SE" dirty="0"/>
          </a:p>
        </p:txBody>
      </p:sp>
      <p:sp>
        <p:nvSpPr>
          <p:cNvPr id="6" name="Platshållare för bildnummer 5"/>
          <p:cNvSpPr>
            <a:spLocks noGrp="1"/>
          </p:cNvSpPr>
          <p:nvPr>
            <p:ph type="sldNum" sz="quarter" idx="12"/>
          </p:nvPr>
        </p:nvSpPr>
        <p:spPr/>
        <p:txBody>
          <a:bodyPr/>
          <a:lstStyle>
            <a:lvl1pPr>
              <a:defRPr/>
            </a:lvl1pPr>
          </a:lstStyle>
          <a:p>
            <a:fld id="{15859C56-CB7E-413F-8971-4226A1EF6823}" type="slidenum">
              <a:rPr lang="sv-SE"/>
              <a:pPr/>
              <a:t>‹#›</a:t>
            </a:fld>
            <a:endParaRPr lang="sv-SE" dirty="0"/>
          </a:p>
        </p:txBody>
      </p:sp>
    </p:spTree>
    <p:extLst>
      <p:ext uri="{BB962C8B-B14F-4D97-AF65-F5344CB8AC3E}">
        <p14:creationId xmlns:p14="http://schemas.microsoft.com/office/powerpoint/2010/main" val="3512632945"/>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Headline + 2 content parts">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ED75CC17-B226-9EC7-7062-ECD0FA065757}"/>
              </a:ext>
            </a:extLst>
          </p:cNvPr>
          <p:cNvSpPr>
            <a:spLocks noGrp="1" noChangeArrowheads="1"/>
          </p:cNvSpPr>
          <p:nvPr>
            <p:ph type="title"/>
          </p:nvPr>
        </p:nvSpPr>
        <p:spPr bwMode="auto">
          <a:xfrm>
            <a:off x="255971" y="339502"/>
            <a:ext cx="8632045"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title style</a:t>
            </a:r>
            <a:endParaRPr lang="sv-SE" dirty="0"/>
          </a:p>
        </p:txBody>
      </p:sp>
      <p:sp>
        <p:nvSpPr>
          <p:cNvPr id="9" name="Rectangle 3">
            <a:extLst>
              <a:ext uri="{FF2B5EF4-FFF2-40B4-BE49-F238E27FC236}">
                <a16:creationId xmlns:a16="http://schemas.microsoft.com/office/drawing/2014/main" id="{B73CEA02-8FD8-B27D-7351-D598B5116632}"/>
              </a:ext>
            </a:extLst>
          </p:cNvPr>
          <p:cNvSpPr>
            <a:spLocks noGrp="1" noChangeArrowheads="1"/>
          </p:cNvSpPr>
          <p:nvPr>
            <p:ph idx="13"/>
          </p:nvPr>
        </p:nvSpPr>
        <p:spPr bwMode="auto">
          <a:xfrm>
            <a:off x="256774" y="1402829"/>
            <a:ext cx="4170039" cy="31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Platshållare för innehåll 3"/>
          <p:cNvSpPr>
            <a:spLocks noGrp="1"/>
          </p:cNvSpPr>
          <p:nvPr>
            <p:ph sz="half" idx="2"/>
          </p:nvPr>
        </p:nvSpPr>
        <p:spPr>
          <a:xfrm>
            <a:off x="4711200" y="1403857"/>
            <a:ext cx="4170040" cy="3189163"/>
          </a:xfrm>
        </p:spPr>
        <p:txBody>
          <a:bodyPr/>
          <a:lstStyle>
            <a:lvl1pPr>
              <a:defRPr sz="1800"/>
            </a:lvl1pPr>
            <a:lvl2pPr>
              <a:defRPr sz="1600"/>
            </a:lvl2pPr>
            <a:lvl3pPr>
              <a:defRPr sz="1400"/>
            </a:lvl3pPr>
            <a:lvl4pPr>
              <a:defRPr sz="12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Platshållare för sidfot 2">
            <a:extLst>
              <a:ext uri="{FF2B5EF4-FFF2-40B4-BE49-F238E27FC236}">
                <a16:creationId xmlns:a16="http://schemas.microsoft.com/office/drawing/2014/main" id="{BBC55AFF-EEAC-CC84-7EDE-436AC101B92B}"/>
              </a:ext>
            </a:extLst>
          </p:cNvPr>
          <p:cNvSpPr>
            <a:spLocks noGrp="1"/>
          </p:cNvSpPr>
          <p:nvPr>
            <p:ph type="ftr" sz="quarter" idx="3"/>
          </p:nvPr>
        </p:nvSpPr>
        <p:spPr>
          <a:xfrm>
            <a:off x="255983" y="4790351"/>
            <a:ext cx="2227785" cy="171450"/>
          </a:xfrm>
          <a:prstGeom prst="rect">
            <a:avLst/>
          </a:prstGeom>
        </p:spPr>
        <p:txBody>
          <a:bodyPr vert="horz" lIns="91440" tIns="45720" rIns="91440" bIns="45720" rtlCol="0" anchor="t"/>
          <a:lstStyle>
            <a:lvl1pPr algn="l">
              <a:tabLst/>
              <a:defRPr sz="800">
                <a:solidFill>
                  <a:srgbClr val="4F0433"/>
                </a:solidFill>
                <a:latin typeface="+mn-lt"/>
              </a:defRPr>
            </a:lvl1pPr>
          </a:lstStyle>
          <a:p>
            <a:r>
              <a:rPr lang="sv-SE"/>
              <a:t>Karolinska Institutet - a medical university</a:t>
            </a:r>
            <a:endParaRPr lang="sv-SE" dirty="0"/>
          </a:p>
        </p:txBody>
      </p:sp>
      <p:sp>
        <p:nvSpPr>
          <p:cNvPr id="5" name="Platshållare för datum 4"/>
          <p:cNvSpPr>
            <a:spLocks noGrp="1"/>
          </p:cNvSpPr>
          <p:nvPr>
            <p:ph type="dt" sz="half" idx="10"/>
          </p:nvPr>
        </p:nvSpPr>
        <p:spPr/>
        <p:txBody>
          <a:bodyPr/>
          <a:lstStyle>
            <a:lvl1pPr>
              <a:defRPr/>
            </a:lvl1pPr>
          </a:lstStyle>
          <a:p>
            <a:fld id="{4B55F560-0FA5-4CC3-99C4-83095CAE330C}" type="datetime1">
              <a:rPr lang="en-GB" smtClean="0"/>
              <a:t>05/11/2024</a:t>
            </a:fld>
            <a:endParaRPr lang="sv-SE" dirty="0"/>
          </a:p>
        </p:txBody>
      </p:sp>
      <p:sp>
        <p:nvSpPr>
          <p:cNvPr id="7" name="Platshållare för bildnummer 6"/>
          <p:cNvSpPr>
            <a:spLocks noGrp="1"/>
          </p:cNvSpPr>
          <p:nvPr>
            <p:ph type="sldNum" sz="quarter" idx="12"/>
          </p:nvPr>
        </p:nvSpPr>
        <p:spPr/>
        <p:txBody>
          <a:bodyPr/>
          <a:lstStyle>
            <a:lvl1pPr>
              <a:defRPr/>
            </a:lvl1pPr>
          </a:lstStyle>
          <a:p>
            <a:fld id="{719C98C6-00F0-4387-A9BA-FB521E0564CA}" type="slidenum">
              <a:rPr lang="sv-SE"/>
              <a:pPr/>
              <a:t>‹#›</a:t>
            </a:fld>
            <a:endParaRPr lang="sv-SE" dirty="0"/>
          </a:p>
        </p:txBody>
      </p:sp>
    </p:spTree>
    <p:extLst>
      <p:ext uri="{BB962C8B-B14F-4D97-AF65-F5344CB8AC3E}">
        <p14:creationId xmlns:p14="http://schemas.microsoft.com/office/powerpoint/2010/main" val="21684858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 frame">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A0504E30-026F-2F4E-8AA4-42B2AD69F803}"/>
              </a:ext>
            </a:extLst>
          </p:cNvPr>
          <p:cNvSpPr>
            <a:spLocks noGrp="1"/>
          </p:cNvSpPr>
          <p:nvPr>
            <p:ph sz="quarter" idx="13" hasCustomPrompt="1"/>
          </p:nvPr>
        </p:nvSpPr>
        <p:spPr>
          <a:xfrm>
            <a:off x="0" y="0"/>
            <a:ext cx="9144000" cy="5143500"/>
          </a:xfrm>
        </p:spPr>
        <p:txBody>
          <a:bodyPr/>
          <a:lstStyle>
            <a:lvl1pPr marL="0" indent="0">
              <a:buNone/>
              <a:defRPr sz="1400"/>
            </a:lvl1pPr>
            <a:lvl2pPr marL="457200" indent="0">
              <a:buNone/>
              <a:defRPr/>
            </a:lvl2pPr>
            <a:lvl3pPr marL="914400" indent="0">
              <a:buNone/>
              <a:defRPr/>
            </a:lvl3pPr>
            <a:lvl4pPr marL="1371600" indent="0">
              <a:buNone/>
              <a:defRPr/>
            </a:lvl4pPr>
            <a:lvl5pPr marL="1828800" indent="0">
              <a:buFont typeface="Arial" panose="020B0604020202020204" pitchFamily="34" charset="0"/>
              <a:buNone/>
              <a:defRPr/>
            </a:lvl5pPr>
          </a:lstStyle>
          <a:p>
            <a:pPr lvl="0"/>
            <a:r>
              <a:rPr lang="en-US" dirty="0"/>
              <a:t>Click the first or second icon in the second row of icons to insert an image</a:t>
            </a:r>
            <a:endParaRPr lang="en-GB" dirty="0"/>
          </a:p>
        </p:txBody>
      </p:sp>
    </p:spTree>
    <p:extLst>
      <p:ext uri="{BB962C8B-B14F-4D97-AF65-F5344CB8AC3E}">
        <p14:creationId xmlns:p14="http://schemas.microsoft.com/office/powerpoint/2010/main" val="2120383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line + 1 content and 1 image">
    <p:spTree>
      <p:nvGrpSpPr>
        <p:cNvPr id="1" name=""/>
        <p:cNvGrpSpPr/>
        <p:nvPr/>
      </p:nvGrpSpPr>
      <p:grpSpPr>
        <a:xfrm>
          <a:off x="0" y="0"/>
          <a:ext cx="0" cy="0"/>
          <a:chOff x="0" y="0"/>
          <a:chExt cx="0" cy="0"/>
        </a:xfrm>
      </p:grpSpPr>
      <p:sp>
        <p:nvSpPr>
          <p:cNvPr id="12" name="Rectangle 2">
            <a:extLst>
              <a:ext uri="{FF2B5EF4-FFF2-40B4-BE49-F238E27FC236}">
                <a16:creationId xmlns:a16="http://schemas.microsoft.com/office/drawing/2014/main" id="{6C309769-9796-3F4C-16EC-30D95F72728F}"/>
              </a:ext>
            </a:extLst>
          </p:cNvPr>
          <p:cNvSpPr>
            <a:spLocks noGrp="1" noChangeArrowheads="1"/>
          </p:cNvSpPr>
          <p:nvPr>
            <p:ph type="title"/>
          </p:nvPr>
        </p:nvSpPr>
        <p:spPr bwMode="auto">
          <a:xfrm>
            <a:off x="255971" y="339502"/>
            <a:ext cx="8632045"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title style</a:t>
            </a:r>
            <a:endParaRPr lang="sv-SE" dirty="0"/>
          </a:p>
        </p:txBody>
      </p:sp>
      <p:sp>
        <p:nvSpPr>
          <p:cNvPr id="13" name="Rectangle 3">
            <a:extLst>
              <a:ext uri="{FF2B5EF4-FFF2-40B4-BE49-F238E27FC236}">
                <a16:creationId xmlns:a16="http://schemas.microsoft.com/office/drawing/2014/main" id="{0AA63C4E-0A70-530E-97DF-2D2B5352F878}"/>
              </a:ext>
            </a:extLst>
          </p:cNvPr>
          <p:cNvSpPr>
            <a:spLocks noGrp="1" noChangeArrowheads="1"/>
          </p:cNvSpPr>
          <p:nvPr>
            <p:ph idx="15"/>
          </p:nvPr>
        </p:nvSpPr>
        <p:spPr bwMode="auto">
          <a:xfrm>
            <a:off x="256774" y="1402829"/>
            <a:ext cx="4170039" cy="31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Platshållare för innehåll 5">
            <a:extLst>
              <a:ext uri="{FF2B5EF4-FFF2-40B4-BE49-F238E27FC236}">
                <a16:creationId xmlns:a16="http://schemas.microsoft.com/office/drawing/2014/main" id="{932F5674-CEDF-3242-F062-BFE26C95349A}"/>
              </a:ext>
            </a:extLst>
          </p:cNvPr>
          <p:cNvSpPr>
            <a:spLocks noGrp="1"/>
          </p:cNvSpPr>
          <p:nvPr>
            <p:ph sz="quarter" idx="16" hasCustomPrompt="1"/>
          </p:nvPr>
        </p:nvSpPr>
        <p:spPr>
          <a:xfrm>
            <a:off x="4711200" y="1404631"/>
            <a:ext cx="4170040" cy="3188389"/>
          </a:xfrm>
        </p:spPr>
        <p:txBody>
          <a:bodyPr/>
          <a:lstStyle>
            <a:lvl1pPr marL="0" indent="0">
              <a:buNone/>
              <a:defRPr sz="1400"/>
            </a:lvl1pPr>
          </a:lstStyle>
          <a:p>
            <a:pPr lvl="0"/>
            <a:r>
              <a:rPr lang="en-US" dirty="0"/>
              <a:t>Click the first or second icon in the second row of icons to insert an image</a:t>
            </a:r>
            <a:endParaRPr lang="en-GB" dirty="0"/>
          </a:p>
        </p:txBody>
      </p:sp>
      <p:sp>
        <p:nvSpPr>
          <p:cNvPr id="3" name="Platshållare för sidfot 2">
            <a:extLst>
              <a:ext uri="{FF2B5EF4-FFF2-40B4-BE49-F238E27FC236}">
                <a16:creationId xmlns:a16="http://schemas.microsoft.com/office/drawing/2014/main" id="{B1D2BA1C-0344-BC2E-84D4-95E7F2FD763C}"/>
              </a:ext>
            </a:extLst>
          </p:cNvPr>
          <p:cNvSpPr>
            <a:spLocks noGrp="1"/>
          </p:cNvSpPr>
          <p:nvPr>
            <p:ph type="ftr" sz="quarter" idx="3"/>
          </p:nvPr>
        </p:nvSpPr>
        <p:spPr>
          <a:xfrm>
            <a:off x="255983" y="4790351"/>
            <a:ext cx="2227785" cy="171450"/>
          </a:xfrm>
          <a:prstGeom prst="rect">
            <a:avLst/>
          </a:prstGeom>
        </p:spPr>
        <p:txBody>
          <a:bodyPr vert="horz" lIns="91440" tIns="45720" rIns="91440" bIns="45720" rtlCol="0" anchor="t"/>
          <a:lstStyle>
            <a:lvl1pPr algn="l">
              <a:tabLst/>
              <a:defRPr sz="800">
                <a:solidFill>
                  <a:srgbClr val="4F0433"/>
                </a:solidFill>
                <a:latin typeface="+mn-lt"/>
              </a:defRPr>
            </a:lvl1pPr>
          </a:lstStyle>
          <a:p>
            <a:r>
              <a:rPr lang="sv-SE"/>
              <a:t>Karolinska Institutet - a medical university</a:t>
            </a:r>
            <a:endParaRPr lang="sv-SE" dirty="0"/>
          </a:p>
        </p:txBody>
      </p:sp>
      <p:sp>
        <p:nvSpPr>
          <p:cNvPr id="2" name="Platshållare för datum 1"/>
          <p:cNvSpPr>
            <a:spLocks noGrp="1"/>
          </p:cNvSpPr>
          <p:nvPr>
            <p:ph type="dt" sz="half" idx="10"/>
          </p:nvPr>
        </p:nvSpPr>
        <p:spPr/>
        <p:txBody>
          <a:bodyPr/>
          <a:lstStyle>
            <a:lvl1pPr>
              <a:defRPr/>
            </a:lvl1pPr>
          </a:lstStyle>
          <a:p>
            <a:fld id="{116A3FCF-EDA7-4D26-BE8D-0D5098A7A2A0}" type="datetime1">
              <a:rPr lang="en-GB" smtClean="0"/>
              <a:t>05/11/2024</a:t>
            </a:fld>
            <a:endParaRPr lang="sv-SE" dirty="0"/>
          </a:p>
        </p:txBody>
      </p:sp>
      <p:sp>
        <p:nvSpPr>
          <p:cNvPr id="4" name="Platshållare för bildnummer 3"/>
          <p:cNvSpPr>
            <a:spLocks noGrp="1"/>
          </p:cNvSpPr>
          <p:nvPr>
            <p:ph type="sldNum" sz="quarter" idx="12"/>
          </p:nvPr>
        </p:nvSpPr>
        <p:spPr/>
        <p:txBody>
          <a:bodyPr/>
          <a:lstStyle>
            <a:lvl1pPr>
              <a:defRPr/>
            </a:lvl1pPr>
          </a:lstStyle>
          <a:p>
            <a:fld id="{E4B570BB-7289-4069-9D4A-2FAE4107D42A}" type="slidenum">
              <a:rPr lang="sv-SE"/>
              <a:pPr/>
              <a:t>‹#›</a:t>
            </a:fld>
            <a:endParaRPr lang="sv-SE" dirty="0"/>
          </a:p>
        </p:txBody>
      </p:sp>
    </p:spTree>
    <p:extLst>
      <p:ext uri="{BB962C8B-B14F-4D97-AF65-F5344CB8AC3E}">
        <p14:creationId xmlns:p14="http://schemas.microsoft.com/office/powerpoint/2010/main" val="827238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line + 2 images">
    <p:spTree>
      <p:nvGrpSpPr>
        <p:cNvPr id="1" name=""/>
        <p:cNvGrpSpPr/>
        <p:nvPr/>
      </p:nvGrpSpPr>
      <p:grpSpPr>
        <a:xfrm>
          <a:off x="0" y="0"/>
          <a:ext cx="0" cy="0"/>
          <a:chOff x="0" y="0"/>
          <a:chExt cx="0" cy="0"/>
        </a:xfrm>
      </p:grpSpPr>
      <p:sp>
        <p:nvSpPr>
          <p:cNvPr id="14" name="Rectangle 2">
            <a:extLst>
              <a:ext uri="{FF2B5EF4-FFF2-40B4-BE49-F238E27FC236}">
                <a16:creationId xmlns:a16="http://schemas.microsoft.com/office/drawing/2014/main" id="{6AB09F81-3DF8-1100-91E4-2C1919909396}"/>
              </a:ext>
            </a:extLst>
          </p:cNvPr>
          <p:cNvSpPr>
            <a:spLocks noGrp="1" noChangeArrowheads="1"/>
          </p:cNvSpPr>
          <p:nvPr>
            <p:ph type="title"/>
          </p:nvPr>
        </p:nvSpPr>
        <p:spPr bwMode="auto">
          <a:xfrm>
            <a:off x="255971" y="339502"/>
            <a:ext cx="8632045"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title style</a:t>
            </a:r>
            <a:endParaRPr lang="sv-SE" dirty="0"/>
          </a:p>
        </p:txBody>
      </p:sp>
      <p:sp>
        <p:nvSpPr>
          <p:cNvPr id="8" name="Platshållare för innehåll 7">
            <a:extLst>
              <a:ext uri="{FF2B5EF4-FFF2-40B4-BE49-F238E27FC236}">
                <a16:creationId xmlns:a16="http://schemas.microsoft.com/office/drawing/2014/main" id="{FFBD3AD7-6C44-F3A0-2593-5418DFBAB09D}"/>
              </a:ext>
            </a:extLst>
          </p:cNvPr>
          <p:cNvSpPr>
            <a:spLocks noGrp="1"/>
          </p:cNvSpPr>
          <p:nvPr>
            <p:ph sz="quarter" idx="16" hasCustomPrompt="1"/>
          </p:nvPr>
        </p:nvSpPr>
        <p:spPr>
          <a:xfrm>
            <a:off x="255971" y="1401312"/>
            <a:ext cx="4170038" cy="3193712"/>
          </a:xfrm>
        </p:spPr>
        <p:txBody>
          <a:bodyPr/>
          <a:lstStyle>
            <a:lvl1pPr marL="0" indent="0">
              <a:buNone/>
              <a:defRPr sz="1400"/>
            </a:lvl1pPr>
          </a:lstStyle>
          <a:p>
            <a:pPr marL="0" marR="0" lvl="0" indent="0" algn="l" defTabSz="9144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a:pPr>
            <a:r>
              <a:rPr lang="en-US" b="0" i="0" u="none" strike="noStrike" baseline="0" dirty="0">
                <a:solidFill>
                  <a:srgbClr val="000000"/>
                </a:solidFill>
                <a:latin typeface="DM Sans" pitchFamily="2" charset="0"/>
              </a:rPr>
              <a:t>Click the first or second icon in the second row of icons to insert an image</a:t>
            </a:r>
            <a:endParaRPr lang="en-GB" b="0" i="0" u="none" strike="noStrike" baseline="0" dirty="0">
              <a:solidFill>
                <a:srgbClr val="000000"/>
              </a:solidFill>
              <a:latin typeface="DM Sans" pitchFamily="2" charset="0"/>
            </a:endParaRPr>
          </a:p>
        </p:txBody>
      </p:sp>
      <p:sp>
        <p:nvSpPr>
          <p:cNvPr id="4" name="Platshållare för innehåll 3">
            <a:extLst>
              <a:ext uri="{FF2B5EF4-FFF2-40B4-BE49-F238E27FC236}">
                <a16:creationId xmlns:a16="http://schemas.microsoft.com/office/drawing/2014/main" id="{5F22D20B-A38A-2C1F-3498-AC2B7335FC09}"/>
              </a:ext>
            </a:extLst>
          </p:cNvPr>
          <p:cNvSpPr>
            <a:spLocks noGrp="1"/>
          </p:cNvSpPr>
          <p:nvPr>
            <p:ph sz="quarter" idx="15" hasCustomPrompt="1"/>
          </p:nvPr>
        </p:nvSpPr>
        <p:spPr>
          <a:xfrm>
            <a:off x="4711200" y="1404631"/>
            <a:ext cx="4170040" cy="3188389"/>
          </a:xfrm>
        </p:spPr>
        <p:txBody>
          <a:bodyPr/>
          <a:lstStyle>
            <a:lvl1pPr marL="0" indent="0">
              <a:buNone/>
              <a:defRPr sz="1400"/>
            </a:lvl1pPr>
          </a:lstStyle>
          <a:p>
            <a:pPr lvl="0"/>
            <a:r>
              <a:rPr lang="en-US" dirty="0"/>
              <a:t>Click the first or second icon in the second row of icons to insert an image</a:t>
            </a:r>
            <a:endParaRPr lang="en-GB" dirty="0"/>
          </a:p>
        </p:txBody>
      </p:sp>
      <p:sp>
        <p:nvSpPr>
          <p:cNvPr id="2" name="Platshållare för sidfot 2">
            <a:extLst>
              <a:ext uri="{FF2B5EF4-FFF2-40B4-BE49-F238E27FC236}">
                <a16:creationId xmlns:a16="http://schemas.microsoft.com/office/drawing/2014/main" id="{372DAC4F-41A4-C8F3-1E26-84893299D9BA}"/>
              </a:ext>
            </a:extLst>
          </p:cNvPr>
          <p:cNvSpPr>
            <a:spLocks noGrp="1"/>
          </p:cNvSpPr>
          <p:nvPr>
            <p:ph type="ftr" sz="quarter" idx="3"/>
          </p:nvPr>
        </p:nvSpPr>
        <p:spPr>
          <a:xfrm>
            <a:off x="255983" y="4790351"/>
            <a:ext cx="2227785" cy="171450"/>
          </a:xfrm>
          <a:prstGeom prst="rect">
            <a:avLst/>
          </a:prstGeom>
        </p:spPr>
        <p:txBody>
          <a:bodyPr vert="horz" lIns="91440" tIns="45720" rIns="91440" bIns="45720" rtlCol="0" anchor="t"/>
          <a:lstStyle>
            <a:lvl1pPr algn="l">
              <a:tabLst/>
              <a:defRPr sz="800">
                <a:solidFill>
                  <a:srgbClr val="4F0433"/>
                </a:solidFill>
                <a:latin typeface="+mn-lt"/>
              </a:defRPr>
            </a:lvl1pPr>
          </a:lstStyle>
          <a:p>
            <a:r>
              <a:rPr lang="sv-SE"/>
              <a:t>Karolinska Institutet - a medical university</a:t>
            </a:r>
            <a:endParaRPr lang="sv-SE" dirty="0"/>
          </a:p>
        </p:txBody>
      </p:sp>
      <p:sp>
        <p:nvSpPr>
          <p:cNvPr id="5" name="Platshållare för datum 4"/>
          <p:cNvSpPr>
            <a:spLocks noGrp="1"/>
          </p:cNvSpPr>
          <p:nvPr>
            <p:ph type="dt" sz="half" idx="10"/>
          </p:nvPr>
        </p:nvSpPr>
        <p:spPr/>
        <p:txBody>
          <a:bodyPr/>
          <a:lstStyle>
            <a:lvl1pPr>
              <a:defRPr/>
            </a:lvl1pPr>
          </a:lstStyle>
          <a:p>
            <a:fld id="{AFB23C43-02AB-49EC-8F17-D0526280C47D}" type="datetime1">
              <a:rPr lang="en-GB" smtClean="0"/>
              <a:t>05/11/2024</a:t>
            </a:fld>
            <a:endParaRPr lang="sv-SE" dirty="0"/>
          </a:p>
        </p:txBody>
      </p:sp>
      <p:sp>
        <p:nvSpPr>
          <p:cNvPr id="7" name="Platshållare för bildnummer 6"/>
          <p:cNvSpPr>
            <a:spLocks noGrp="1"/>
          </p:cNvSpPr>
          <p:nvPr>
            <p:ph type="sldNum" sz="quarter" idx="12"/>
          </p:nvPr>
        </p:nvSpPr>
        <p:spPr/>
        <p:txBody>
          <a:bodyPr/>
          <a:lstStyle>
            <a:lvl1pPr>
              <a:defRPr/>
            </a:lvl1pPr>
          </a:lstStyle>
          <a:p>
            <a:fld id="{73E6EECC-44D8-4442-87AA-D47F74CC81A2}" type="slidenum">
              <a:rPr lang="sv-SE"/>
              <a:pPr/>
              <a:t>‹#›</a:t>
            </a:fld>
            <a:endParaRPr lang="sv-SE" dirty="0"/>
          </a:p>
        </p:txBody>
      </p:sp>
    </p:spTree>
    <p:extLst>
      <p:ext uri="{BB962C8B-B14F-4D97-AF65-F5344CB8AC3E}">
        <p14:creationId xmlns:p14="http://schemas.microsoft.com/office/powerpoint/2010/main" val="3657994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line + 2 images m caption">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US"/>
              <a:t>Click to edit Master title style</a:t>
            </a:r>
            <a:endParaRPr lang="sv-SE" dirty="0"/>
          </a:p>
        </p:txBody>
      </p:sp>
      <p:sp>
        <p:nvSpPr>
          <p:cNvPr id="7" name="Platshållare för innehåll 6">
            <a:extLst>
              <a:ext uri="{FF2B5EF4-FFF2-40B4-BE49-F238E27FC236}">
                <a16:creationId xmlns:a16="http://schemas.microsoft.com/office/drawing/2014/main" id="{BA1DA48D-062A-3C0F-2375-4EA717C42C58}"/>
              </a:ext>
            </a:extLst>
          </p:cNvPr>
          <p:cNvSpPr>
            <a:spLocks noGrp="1"/>
          </p:cNvSpPr>
          <p:nvPr>
            <p:ph sz="quarter" idx="17" hasCustomPrompt="1"/>
          </p:nvPr>
        </p:nvSpPr>
        <p:spPr>
          <a:xfrm>
            <a:off x="255971" y="1401312"/>
            <a:ext cx="4170038" cy="2520145"/>
          </a:xfrm>
        </p:spPr>
        <p:txBody>
          <a:bodyPr/>
          <a:lstStyle>
            <a:lvl1pPr marL="0" indent="0">
              <a:buNone/>
              <a:defRPr sz="1400"/>
            </a:lvl1pPr>
          </a:lstStyle>
          <a:p>
            <a:pPr marL="0" marR="0" lvl="0" indent="0" algn="l" defTabSz="9144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a:pPr>
            <a:r>
              <a:rPr lang="en-US" b="0" i="0" u="none" strike="noStrike" baseline="0" dirty="0">
                <a:solidFill>
                  <a:srgbClr val="000000"/>
                </a:solidFill>
                <a:latin typeface="DM Sans" pitchFamily="2" charset="0"/>
              </a:rPr>
              <a:t>Click the first or second icon in the second row of icons to insert an image</a:t>
            </a:r>
            <a:endParaRPr lang="en-GB" dirty="0"/>
          </a:p>
        </p:txBody>
      </p:sp>
      <p:sp>
        <p:nvSpPr>
          <p:cNvPr id="10" name="Platshållare för text 9"/>
          <p:cNvSpPr>
            <a:spLocks noGrp="1"/>
          </p:cNvSpPr>
          <p:nvPr>
            <p:ph type="body" sz="quarter" idx="15"/>
          </p:nvPr>
        </p:nvSpPr>
        <p:spPr>
          <a:xfrm>
            <a:off x="255971" y="4016459"/>
            <a:ext cx="4170039" cy="578499"/>
          </a:xfrm>
        </p:spPr>
        <p:txBody>
          <a:bodyPr/>
          <a:lstStyle>
            <a:lvl1pPr marL="0" indent="0">
              <a:buNone/>
              <a:defRPr sz="1600"/>
            </a:lvl1pPr>
          </a:lstStyle>
          <a:p>
            <a:pPr lvl="0"/>
            <a:r>
              <a:rPr lang="en-US"/>
              <a:t>Click to edit Master text styles</a:t>
            </a:r>
          </a:p>
        </p:txBody>
      </p:sp>
      <p:sp>
        <p:nvSpPr>
          <p:cNvPr id="9" name="Platshållare för innehåll 8">
            <a:extLst>
              <a:ext uri="{FF2B5EF4-FFF2-40B4-BE49-F238E27FC236}">
                <a16:creationId xmlns:a16="http://schemas.microsoft.com/office/drawing/2014/main" id="{33CB555F-D425-F70E-7236-981C45B2BAFA}"/>
              </a:ext>
            </a:extLst>
          </p:cNvPr>
          <p:cNvSpPr>
            <a:spLocks noGrp="1"/>
          </p:cNvSpPr>
          <p:nvPr>
            <p:ph sz="quarter" idx="18" hasCustomPrompt="1"/>
          </p:nvPr>
        </p:nvSpPr>
        <p:spPr>
          <a:xfrm>
            <a:off x="4711200" y="1404632"/>
            <a:ext cx="4170040" cy="2516826"/>
          </a:xfrm>
        </p:spPr>
        <p:txBody>
          <a:bodyPr/>
          <a:lstStyle>
            <a:lvl1pPr marL="0" indent="0">
              <a:buNone/>
              <a:defRPr sz="1400"/>
            </a:lvl1pPr>
          </a:lstStyle>
          <a:p>
            <a:pPr marL="0" marR="0" lvl="0" indent="0" algn="l" defTabSz="9144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a:pPr>
            <a:r>
              <a:rPr lang="en-US" b="0" i="0" u="none" strike="noStrike" baseline="0" dirty="0">
                <a:solidFill>
                  <a:srgbClr val="000000"/>
                </a:solidFill>
                <a:latin typeface="DM Sans" pitchFamily="2" charset="0"/>
              </a:rPr>
              <a:t>Click the first or second icon in the second row of icons to insert an image</a:t>
            </a:r>
            <a:endParaRPr lang="en-GB" b="0" i="0" u="none" strike="noStrike" baseline="0" dirty="0">
              <a:solidFill>
                <a:srgbClr val="000000"/>
              </a:solidFill>
              <a:latin typeface="DM Sans" pitchFamily="2" charset="0"/>
            </a:endParaRPr>
          </a:p>
        </p:txBody>
      </p:sp>
      <p:sp>
        <p:nvSpPr>
          <p:cNvPr id="11" name="Platshållare för text 9"/>
          <p:cNvSpPr>
            <a:spLocks noGrp="1"/>
          </p:cNvSpPr>
          <p:nvPr>
            <p:ph type="body" sz="quarter" idx="16"/>
          </p:nvPr>
        </p:nvSpPr>
        <p:spPr>
          <a:xfrm>
            <a:off x="4711200" y="4016459"/>
            <a:ext cx="4170039" cy="574675"/>
          </a:xfrm>
        </p:spPr>
        <p:txBody>
          <a:bodyPr/>
          <a:lstStyle>
            <a:lvl1pPr marL="0" indent="0">
              <a:buNone/>
              <a:defRPr sz="1600"/>
            </a:lvl1pPr>
          </a:lstStyle>
          <a:p>
            <a:pPr lvl="0"/>
            <a:r>
              <a:rPr lang="en-US"/>
              <a:t>Click to edit Master text styles</a:t>
            </a:r>
          </a:p>
        </p:txBody>
      </p:sp>
      <p:sp>
        <p:nvSpPr>
          <p:cNvPr id="4" name="Platshållare för sidfot 2">
            <a:extLst>
              <a:ext uri="{FF2B5EF4-FFF2-40B4-BE49-F238E27FC236}">
                <a16:creationId xmlns:a16="http://schemas.microsoft.com/office/drawing/2014/main" id="{D069920A-1206-9BEB-B428-2FE026E7B3E3}"/>
              </a:ext>
            </a:extLst>
          </p:cNvPr>
          <p:cNvSpPr>
            <a:spLocks noGrp="1"/>
          </p:cNvSpPr>
          <p:nvPr>
            <p:ph type="ftr" sz="quarter" idx="3"/>
          </p:nvPr>
        </p:nvSpPr>
        <p:spPr>
          <a:xfrm>
            <a:off x="255983" y="4790351"/>
            <a:ext cx="2227785" cy="171450"/>
          </a:xfrm>
          <a:prstGeom prst="rect">
            <a:avLst/>
          </a:prstGeom>
        </p:spPr>
        <p:txBody>
          <a:bodyPr vert="horz" lIns="91440" tIns="45720" rIns="91440" bIns="45720" rtlCol="0" anchor="t"/>
          <a:lstStyle>
            <a:lvl1pPr algn="l">
              <a:tabLst/>
              <a:defRPr sz="800">
                <a:solidFill>
                  <a:srgbClr val="4F0433"/>
                </a:solidFill>
                <a:latin typeface="+mn-lt"/>
              </a:defRPr>
            </a:lvl1pPr>
          </a:lstStyle>
          <a:p>
            <a:r>
              <a:rPr lang="sv-SE" dirty="0"/>
              <a:t>Karolinska Institutet - a </a:t>
            </a:r>
            <a:r>
              <a:rPr lang="sv-SE" dirty="0" err="1"/>
              <a:t>medical</a:t>
            </a:r>
            <a:r>
              <a:rPr lang="sv-SE" dirty="0"/>
              <a:t> </a:t>
            </a:r>
            <a:r>
              <a:rPr lang="sv-SE" dirty="0" err="1"/>
              <a:t>university</a:t>
            </a:r>
            <a:endParaRPr lang="sv-SE" dirty="0"/>
          </a:p>
        </p:txBody>
      </p:sp>
      <p:sp>
        <p:nvSpPr>
          <p:cNvPr id="3" name="Platshållare för datum 2"/>
          <p:cNvSpPr>
            <a:spLocks noGrp="1"/>
          </p:cNvSpPr>
          <p:nvPr>
            <p:ph type="dt" sz="half" idx="10"/>
          </p:nvPr>
        </p:nvSpPr>
        <p:spPr/>
        <p:txBody>
          <a:bodyPr/>
          <a:lstStyle/>
          <a:p>
            <a:fld id="{30CF4331-D6D1-4E26-B16A-55BB8118C67A}" type="datetime1">
              <a:rPr lang="en-GB" smtClean="0"/>
              <a:t>05/11/2024</a:t>
            </a:fld>
            <a:endParaRPr lang="sv-SE" dirty="0"/>
          </a:p>
        </p:txBody>
      </p:sp>
      <p:sp>
        <p:nvSpPr>
          <p:cNvPr id="5" name="Platshållare för bildnummer 4"/>
          <p:cNvSpPr>
            <a:spLocks noGrp="1"/>
          </p:cNvSpPr>
          <p:nvPr>
            <p:ph type="sldNum" sz="quarter" idx="12"/>
          </p:nvPr>
        </p:nvSpPr>
        <p:spPr/>
        <p:txBody>
          <a:bodyPr/>
          <a:lstStyle/>
          <a:p>
            <a:fld id="{B5C8723E-5A40-4F9A-B83B-0F0B7FEF2706}" type="slidenum">
              <a:rPr lang="sv-SE" smtClean="0"/>
              <a:pPr/>
              <a:t>‹#›</a:t>
            </a:fld>
            <a:endParaRPr lang="sv-SE" dirty="0"/>
          </a:p>
        </p:txBody>
      </p:sp>
    </p:spTree>
    <p:extLst>
      <p:ext uri="{BB962C8B-B14F-4D97-AF65-F5344CB8AC3E}">
        <p14:creationId xmlns:p14="http://schemas.microsoft.com/office/powerpoint/2010/main" val="2201580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bwMode="auto">
          <a:xfrm>
            <a:off x="255971" y="339502"/>
            <a:ext cx="8632045"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baseline="0"/>
            </a:lvl1pPr>
          </a:lstStyle>
          <a:p>
            <a:pPr lvl="0"/>
            <a:r>
              <a:rPr lang="en-US"/>
              <a:t>Click to edit Master title style</a:t>
            </a:r>
            <a:endParaRPr lang="sv-SE" dirty="0"/>
          </a:p>
        </p:txBody>
      </p:sp>
      <p:sp>
        <p:nvSpPr>
          <p:cNvPr id="2" name="Platshållare för sidfot 2">
            <a:extLst>
              <a:ext uri="{FF2B5EF4-FFF2-40B4-BE49-F238E27FC236}">
                <a16:creationId xmlns:a16="http://schemas.microsoft.com/office/drawing/2014/main" id="{009749DF-7E5C-713A-D45D-D9653C97CE16}"/>
              </a:ext>
            </a:extLst>
          </p:cNvPr>
          <p:cNvSpPr>
            <a:spLocks noGrp="1"/>
          </p:cNvSpPr>
          <p:nvPr>
            <p:ph type="ftr" sz="quarter" idx="3"/>
          </p:nvPr>
        </p:nvSpPr>
        <p:spPr>
          <a:xfrm>
            <a:off x="255983" y="4790351"/>
            <a:ext cx="2227785" cy="171450"/>
          </a:xfrm>
          <a:prstGeom prst="rect">
            <a:avLst/>
          </a:prstGeom>
        </p:spPr>
        <p:txBody>
          <a:bodyPr vert="horz" lIns="91440" tIns="45720" rIns="91440" bIns="45720" rtlCol="0" anchor="t"/>
          <a:lstStyle>
            <a:lvl1pPr algn="l">
              <a:tabLst/>
              <a:defRPr sz="800">
                <a:solidFill>
                  <a:srgbClr val="4F0433"/>
                </a:solidFill>
                <a:latin typeface="+mn-lt"/>
              </a:defRPr>
            </a:lvl1pPr>
          </a:lstStyle>
          <a:p>
            <a:r>
              <a:rPr lang="sv-SE"/>
              <a:t>Karolinska Institutet - a medical university</a:t>
            </a:r>
            <a:endParaRPr lang="sv-SE" dirty="0"/>
          </a:p>
        </p:txBody>
      </p:sp>
      <p:sp>
        <p:nvSpPr>
          <p:cNvPr id="4" name="Platshållare för datum 3"/>
          <p:cNvSpPr>
            <a:spLocks noGrp="1"/>
          </p:cNvSpPr>
          <p:nvPr>
            <p:ph type="dt" sz="half" idx="10"/>
          </p:nvPr>
        </p:nvSpPr>
        <p:spPr/>
        <p:txBody>
          <a:bodyPr/>
          <a:lstStyle>
            <a:lvl1pPr>
              <a:defRPr/>
            </a:lvl1pPr>
          </a:lstStyle>
          <a:p>
            <a:fld id="{0B99A5A2-19A1-4CFC-BFE3-8B9C2E2B5BE0}" type="datetime1">
              <a:rPr lang="en-GB" smtClean="0"/>
              <a:t>05/11/2024</a:t>
            </a:fld>
            <a:endParaRPr lang="sv-SE" dirty="0"/>
          </a:p>
        </p:txBody>
      </p:sp>
      <p:sp>
        <p:nvSpPr>
          <p:cNvPr id="6" name="Platshållare för bildnummer 5"/>
          <p:cNvSpPr>
            <a:spLocks noGrp="1"/>
          </p:cNvSpPr>
          <p:nvPr>
            <p:ph type="sldNum" sz="quarter" idx="12"/>
          </p:nvPr>
        </p:nvSpPr>
        <p:spPr/>
        <p:txBody>
          <a:bodyPr/>
          <a:lstStyle>
            <a:lvl1pPr>
              <a:defRPr/>
            </a:lvl1pPr>
          </a:lstStyle>
          <a:p>
            <a:fld id="{15859C56-CB7E-413F-8971-4226A1EF6823}" type="slidenum">
              <a:rPr lang="sv-SE"/>
              <a:pPr/>
              <a:t>‹#›</a:t>
            </a:fld>
            <a:endParaRPr lang="sv-SE" dirty="0"/>
          </a:p>
        </p:txBody>
      </p:sp>
    </p:spTree>
    <p:extLst>
      <p:ext uri="{BB962C8B-B14F-4D97-AF65-F5344CB8AC3E}">
        <p14:creationId xmlns:p14="http://schemas.microsoft.com/office/powerpoint/2010/main" val="2516640295"/>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1"/>
        </a:solidFill>
        <a:effectLst/>
      </p:bgPr>
    </p:bg>
    <p:spTree>
      <p:nvGrpSpPr>
        <p:cNvPr id="1" name=""/>
        <p:cNvGrpSpPr/>
        <p:nvPr/>
      </p:nvGrpSpPr>
      <p:grpSpPr>
        <a:xfrm>
          <a:off x="0" y="0"/>
          <a:ext cx="0" cy="0"/>
          <a:chOff x="0" y="0"/>
          <a:chExt cx="0" cy="0"/>
        </a:xfrm>
      </p:grpSpPr>
      <p:pic>
        <p:nvPicPr>
          <p:cNvPr id="3" name="Bild 2" descr="Logotype Karolinska Institutet.">
            <a:extLst>
              <a:ext uri="{FF2B5EF4-FFF2-40B4-BE49-F238E27FC236}">
                <a16:creationId xmlns:a16="http://schemas.microsoft.com/office/drawing/2014/main" id="{7AC1AD67-1AF6-B109-ABEC-31FF3DEF09C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96951" y="1915479"/>
            <a:ext cx="3150096" cy="1312540"/>
          </a:xfrm>
          <a:prstGeom prst="rect">
            <a:avLst/>
          </a:prstGeom>
        </p:spPr>
      </p:pic>
    </p:spTree>
    <p:extLst>
      <p:ext uri="{BB962C8B-B14F-4D97-AF65-F5344CB8AC3E}">
        <p14:creationId xmlns:p14="http://schemas.microsoft.com/office/powerpoint/2010/main" val="1873946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and text">
    <p:bg>
      <p:bgPr>
        <a:solidFill>
          <a:schemeClr val="accent1"/>
        </a:solidFill>
        <a:effectLst/>
      </p:bgPr>
    </p:bg>
    <p:spTree>
      <p:nvGrpSpPr>
        <p:cNvPr id="1" name=""/>
        <p:cNvGrpSpPr/>
        <p:nvPr/>
      </p:nvGrpSpPr>
      <p:grpSpPr>
        <a:xfrm>
          <a:off x="0" y="0"/>
          <a:ext cx="0" cy="0"/>
          <a:chOff x="0" y="0"/>
          <a:chExt cx="0" cy="0"/>
        </a:xfrm>
      </p:grpSpPr>
      <p:pic>
        <p:nvPicPr>
          <p:cNvPr id="4" name="Bild 3" descr="Logotype Karolinska Institutet.">
            <a:extLst>
              <a:ext uri="{FF2B5EF4-FFF2-40B4-BE49-F238E27FC236}">
                <a16:creationId xmlns:a16="http://schemas.microsoft.com/office/drawing/2014/main" id="{1A2DD4E6-57FC-99BA-083F-4F5711AA371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96951" y="1915479"/>
            <a:ext cx="3150096" cy="1312540"/>
          </a:xfrm>
          <a:prstGeom prst="rect">
            <a:avLst/>
          </a:prstGeom>
        </p:spPr>
      </p:pic>
      <p:sp>
        <p:nvSpPr>
          <p:cNvPr id="3" name="Platshållare för text 9">
            <a:extLst>
              <a:ext uri="{FF2B5EF4-FFF2-40B4-BE49-F238E27FC236}">
                <a16:creationId xmlns:a16="http://schemas.microsoft.com/office/drawing/2014/main" id="{28D153B6-736E-604E-CC38-30ABDB634687}"/>
              </a:ext>
            </a:extLst>
          </p:cNvPr>
          <p:cNvSpPr>
            <a:spLocks noGrp="1"/>
          </p:cNvSpPr>
          <p:nvPr>
            <p:ph type="body" sz="quarter" idx="15"/>
          </p:nvPr>
        </p:nvSpPr>
        <p:spPr>
          <a:xfrm>
            <a:off x="255971" y="4299942"/>
            <a:ext cx="8564501" cy="578499"/>
          </a:xfrm>
        </p:spPr>
        <p:txBody>
          <a:bodyPr/>
          <a:lstStyle>
            <a:lvl1pPr marL="0" indent="0">
              <a:buNone/>
              <a:defRPr sz="16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043686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55983" y="339502"/>
            <a:ext cx="8625257"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dirty="0"/>
              <a:t>Klicka här för att ändra format på bakgrundsrubriken</a:t>
            </a:r>
          </a:p>
        </p:txBody>
      </p:sp>
      <p:sp>
        <p:nvSpPr>
          <p:cNvPr id="1027" name="Rectangle 3"/>
          <p:cNvSpPr>
            <a:spLocks noGrp="1" noChangeArrowheads="1"/>
          </p:cNvSpPr>
          <p:nvPr>
            <p:ph type="body" idx="1"/>
          </p:nvPr>
        </p:nvSpPr>
        <p:spPr bwMode="auto">
          <a:xfrm>
            <a:off x="255983" y="1402830"/>
            <a:ext cx="8630513" cy="3185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p:txBody>
      </p:sp>
      <p:sp>
        <p:nvSpPr>
          <p:cNvPr id="3" name="Platshållare för sidfot 2">
            <a:extLst>
              <a:ext uri="{FF2B5EF4-FFF2-40B4-BE49-F238E27FC236}">
                <a16:creationId xmlns:a16="http://schemas.microsoft.com/office/drawing/2014/main" id="{C2080A6F-57B1-B9B7-BFFB-9C38D4F13FE6}"/>
              </a:ext>
            </a:extLst>
          </p:cNvPr>
          <p:cNvSpPr>
            <a:spLocks noGrp="1"/>
          </p:cNvSpPr>
          <p:nvPr>
            <p:ph type="ftr" sz="quarter" idx="3"/>
          </p:nvPr>
        </p:nvSpPr>
        <p:spPr>
          <a:xfrm>
            <a:off x="255983" y="4790351"/>
            <a:ext cx="2227785" cy="171450"/>
          </a:xfrm>
          <a:prstGeom prst="rect">
            <a:avLst/>
          </a:prstGeom>
        </p:spPr>
        <p:txBody>
          <a:bodyPr vert="horz" lIns="91440" tIns="45720" rIns="91440" bIns="45720" rtlCol="0" anchor="ctr"/>
          <a:lstStyle>
            <a:lvl1pPr algn="l">
              <a:tabLst/>
              <a:defRPr sz="800">
                <a:solidFill>
                  <a:schemeClr val="accent1"/>
                </a:solidFill>
                <a:latin typeface="+mn-lt"/>
              </a:defRPr>
            </a:lvl1pPr>
          </a:lstStyle>
          <a:p>
            <a:r>
              <a:rPr lang="sv-SE" dirty="0"/>
              <a:t>Karolinska Institutet - a </a:t>
            </a:r>
            <a:r>
              <a:rPr lang="sv-SE" dirty="0" err="1"/>
              <a:t>medical</a:t>
            </a:r>
            <a:r>
              <a:rPr lang="sv-SE" dirty="0"/>
              <a:t> </a:t>
            </a:r>
            <a:r>
              <a:rPr lang="sv-SE" dirty="0" err="1"/>
              <a:t>university</a:t>
            </a:r>
            <a:endParaRPr lang="sv-SE" dirty="0"/>
          </a:p>
        </p:txBody>
      </p:sp>
      <p:sp>
        <p:nvSpPr>
          <p:cNvPr id="1028" name="Rectangle 4"/>
          <p:cNvSpPr>
            <a:spLocks noGrp="1" noChangeArrowheads="1"/>
          </p:cNvSpPr>
          <p:nvPr>
            <p:ph type="dt" sz="half" idx="2"/>
          </p:nvPr>
        </p:nvSpPr>
        <p:spPr bwMode="auto">
          <a:xfrm>
            <a:off x="6623447" y="4788233"/>
            <a:ext cx="1905000" cy="17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800">
                <a:solidFill>
                  <a:schemeClr val="accent1"/>
                </a:solidFill>
                <a:latin typeface="+mn-lt"/>
              </a:defRPr>
            </a:lvl1pPr>
          </a:lstStyle>
          <a:p>
            <a:fld id="{556C4A7E-66B8-4D02-A897-C064A39C4051}" type="datetime1">
              <a:rPr lang="en-GB" smtClean="0"/>
              <a:t>05/11/2024</a:t>
            </a:fld>
            <a:endParaRPr lang="sv-SE" dirty="0"/>
          </a:p>
        </p:txBody>
      </p:sp>
      <p:sp>
        <p:nvSpPr>
          <p:cNvPr id="1030" name="Rectangle 6"/>
          <p:cNvSpPr>
            <a:spLocks noGrp="1" noChangeArrowheads="1"/>
          </p:cNvSpPr>
          <p:nvPr>
            <p:ph type="sldNum" sz="quarter" idx="4"/>
          </p:nvPr>
        </p:nvSpPr>
        <p:spPr bwMode="auto">
          <a:xfrm>
            <a:off x="8299847" y="4788233"/>
            <a:ext cx="685800" cy="17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800" b="0">
                <a:solidFill>
                  <a:schemeClr val="accent1"/>
                </a:solidFill>
                <a:latin typeface="+mn-lt"/>
              </a:defRPr>
            </a:lvl1pPr>
          </a:lstStyle>
          <a:p>
            <a:fld id="{B5C8723E-5A40-4F9A-B83B-0F0B7FEF2706}" type="slidenum">
              <a:rPr lang="sv-SE" smtClean="0"/>
              <a:pPr/>
              <a:t>‹#›</a:t>
            </a:fld>
            <a:endParaRPr lang="sv-SE" dirty="0"/>
          </a:p>
        </p:txBody>
      </p:sp>
    </p:spTree>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52" r:id="rId4"/>
    <p:sldLayoutId id="2147483654" r:id="rId5"/>
    <p:sldLayoutId id="2147483655" r:id="rId6"/>
    <p:sldLayoutId id="2147483657" r:id="rId7"/>
    <p:sldLayoutId id="2147483658" r:id="rId8"/>
    <p:sldLayoutId id="2147483663" r:id="rId9"/>
    <p:sldLayoutId id="2147483659" r:id="rId10"/>
    <p:sldLayoutId id="2147483662" r:id="rId11"/>
  </p:sldLayoutIdLst>
  <p:hf hdr="0"/>
  <p:txStyles>
    <p:title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p:titleStyle>
    <p:bodyStyle>
      <a:lvl1pPr marL="342900" indent="-342900" algn="l" rtl="0" eaLnBrk="1" fontAlgn="base" hangingPunct="1">
        <a:spcBef>
          <a:spcPct val="20000"/>
        </a:spcBef>
        <a:spcAft>
          <a:spcPct val="0"/>
        </a:spcAft>
        <a:buClr>
          <a:schemeClr val="accent1"/>
        </a:buClr>
        <a:buFont typeface="Arial" panose="020B0604020202020204" pitchFamily="34" charset="0"/>
        <a:buChar char="•"/>
        <a:defRPr sz="18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charset="2"/>
        <a:buChar char="à"/>
        <a:defRPr sz="1600">
          <a:solidFill>
            <a:schemeClr val="tx1"/>
          </a:solidFill>
          <a:latin typeface="+mn-lt"/>
        </a:defRPr>
      </a:lvl2pPr>
      <a:lvl3pPr marL="1143000" indent="-228600" algn="l" rtl="0" eaLnBrk="1" fontAlgn="base" hangingPunct="1">
        <a:spcBef>
          <a:spcPct val="20000"/>
        </a:spcBef>
        <a:spcAft>
          <a:spcPct val="0"/>
        </a:spcAft>
        <a:buClr>
          <a:schemeClr val="accent1"/>
        </a:buClr>
        <a:buFont typeface="Arial" panose="020B0604020202020204" pitchFamily="34" charset="0"/>
        <a:buChar char="•"/>
        <a:defRPr sz="1400">
          <a:solidFill>
            <a:schemeClr val="tx1"/>
          </a:solidFill>
          <a:latin typeface="+mn-lt"/>
        </a:defRPr>
      </a:lvl3pPr>
      <a:lvl4pPr marL="1600200" indent="-228600" algn="l" rtl="0" eaLnBrk="1" fontAlgn="base" hangingPunct="1">
        <a:spcBef>
          <a:spcPct val="20000"/>
        </a:spcBef>
        <a:spcAft>
          <a:spcPct val="0"/>
        </a:spcAft>
        <a:buClr>
          <a:schemeClr val="accent1"/>
        </a:buClr>
        <a:buFont typeface="Wingdings" charset="2"/>
        <a:buChar char="à"/>
        <a:defRPr sz="1200">
          <a:solidFill>
            <a:schemeClr val="tx1"/>
          </a:solidFill>
          <a:latin typeface="+mn-lt"/>
        </a:defRPr>
      </a:lvl4pPr>
      <a:lvl5pPr marL="2057400" indent="-228600" algn="l" rtl="0" eaLnBrk="1" fontAlgn="base" hangingPunct="1">
        <a:spcBef>
          <a:spcPct val="20000"/>
        </a:spcBef>
        <a:spcAft>
          <a:spcPct val="0"/>
        </a:spcAft>
        <a:buClr>
          <a:schemeClr val="accent1"/>
        </a:buClr>
        <a:buFont typeface="Wingdings" charset="2"/>
        <a:defRPr sz="1800">
          <a:solidFill>
            <a:schemeClr val="tx1"/>
          </a:solidFill>
          <a:latin typeface="+mn-lt"/>
        </a:defRPr>
      </a:lvl5pPr>
      <a:lvl6pPr marL="25146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29.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250195B-8A87-0659-1403-6E7233781A4D}"/>
              </a:ext>
            </a:extLst>
          </p:cNvPr>
          <p:cNvSpPr>
            <a:spLocks noGrp="1"/>
          </p:cNvSpPr>
          <p:nvPr>
            <p:ph type="ctrTitle"/>
          </p:nvPr>
        </p:nvSpPr>
        <p:spPr/>
        <p:txBody>
          <a:bodyPr/>
          <a:lstStyle/>
          <a:p>
            <a:r>
              <a:rPr lang="en-GB" dirty="0"/>
              <a:t>Biostatistics 3: Exercises day 1</a:t>
            </a:r>
          </a:p>
        </p:txBody>
      </p:sp>
      <p:sp>
        <p:nvSpPr>
          <p:cNvPr id="3" name="Underrubrik 2">
            <a:extLst>
              <a:ext uri="{FF2B5EF4-FFF2-40B4-BE49-F238E27FC236}">
                <a16:creationId xmlns:a16="http://schemas.microsoft.com/office/drawing/2014/main" id="{1B4D2C54-6FB1-D0FC-01BE-847D5965E867}"/>
              </a:ext>
            </a:extLst>
          </p:cNvPr>
          <p:cNvSpPr>
            <a:spLocks noGrp="1"/>
          </p:cNvSpPr>
          <p:nvPr>
            <p:ph type="subTitle" idx="1"/>
          </p:nvPr>
        </p:nvSpPr>
        <p:spPr/>
        <p:txBody>
          <a:bodyPr/>
          <a:lstStyle/>
          <a:p>
            <a:r>
              <a:rPr lang="en-GB" dirty="0"/>
              <a:t>Eva Meglic</a:t>
            </a:r>
          </a:p>
        </p:txBody>
      </p:sp>
    </p:spTree>
    <p:extLst>
      <p:ext uri="{BB962C8B-B14F-4D97-AF65-F5344CB8AC3E}">
        <p14:creationId xmlns:p14="http://schemas.microsoft.com/office/powerpoint/2010/main" val="1099428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522431-5048-6D48-4982-731D13897F92}"/>
              </a:ext>
            </a:extLst>
          </p:cNvPr>
          <p:cNvSpPr>
            <a:spLocks noGrp="1"/>
          </p:cNvSpPr>
          <p:nvPr>
            <p:ph type="title"/>
          </p:nvPr>
        </p:nvSpPr>
        <p:spPr/>
        <p:txBody>
          <a:bodyPr/>
          <a:lstStyle/>
          <a:p>
            <a:r>
              <a:rPr lang="en-SE" dirty="0"/>
              <a:t>1. Hand calculation: life table (actuarial approach) </a:t>
            </a:r>
          </a:p>
        </p:txBody>
      </p:sp>
      <mc:AlternateContent xmlns:mc="http://schemas.openxmlformats.org/markup-compatibility/2006">
        <mc:Choice xmlns:a14="http://schemas.microsoft.com/office/drawing/2010/main" Requires="a14">
          <p:graphicFrame>
            <p:nvGraphicFramePr>
              <p:cNvPr id="9" name="Content Placeholder 8">
                <a:extLst>
                  <a:ext uri="{FF2B5EF4-FFF2-40B4-BE49-F238E27FC236}">
                    <a16:creationId xmlns:a16="http://schemas.microsoft.com/office/drawing/2014/main" id="{E6D7F539-E525-3E53-D7B2-EB1EEA322E6F}"/>
                  </a:ext>
                </a:extLst>
              </p:cNvPr>
              <p:cNvGraphicFramePr>
                <a:graphicFrameLocks noGrp="1"/>
              </p:cNvGraphicFramePr>
              <p:nvPr>
                <p:ph idx="1"/>
                <p:extLst>
                  <p:ext uri="{D42A27DB-BD31-4B8C-83A1-F6EECF244321}">
                    <p14:modId xmlns:p14="http://schemas.microsoft.com/office/powerpoint/2010/main" val="3975111282"/>
                  </p:ext>
                </p:extLst>
              </p:nvPr>
            </p:nvGraphicFramePr>
            <p:xfrm>
              <a:off x="683561" y="1075928"/>
              <a:ext cx="7776864" cy="1854727"/>
            </p:xfrm>
            <a:graphic>
              <a:graphicData uri="http://schemas.openxmlformats.org/drawingml/2006/table">
                <a:tbl>
                  <a:tblPr firstRow="1" firstCol="1" bandRow="1">
                    <a:tableStyleId>{5C22544A-7EE6-4342-B048-85BDC9FD1C3A}</a:tableStyleId>
                  </a:tblPr>
                  <a:tblGrid>
                    <a:gridCol w="935456">
                      <a:extLst>
                        <a:ext uri="{9D8B030D-6E8A-4147-A177-3AD203B41FA5}">
                          <a16:colId xmlns:a16="http://schemas.microsoft.com/office/drawing/2014/main" val="3292875757"/>
                        </a:ext>
                      </a:extLst>
                    </a:gridCol>
                    <a:gridCol w="720728">
                      <a:extLst>
                        <a:ext uri="{9D8B030D-6E8A-4147-A177-3AD203B41FA5}">
                          <a16:colId xmlns:a16="http://schemas.microsoft.com/office/drawing/2014/main" val="478782204"/>
                        </a:ext>
                      </a:extLst>
                    </a:gridCol>
                    <a:gridCol w="792088">
                      <a:extLst>
                        <a:ext uri="{9D8B030D-6E8A-4147-A177-3AD203B41FA5}">
                          <a16:colId xmlns:a16="http://schemas.microsoft.com/office/drawing/2014/main" val="1431692139"/>
                        </a:ext>
                      </a:extLst>
                    </a:gridCol>
                    <a:gridCol w="1080120">
                      <a:extLst>
                        <a:ext uri="{9D8B030D-6E8A-4147-A177-3AD203B41FA5}">
                          <a16:colId xmlns:a16="http://schemas.microsoft.com/office/drawing/2014/main" val="3284552005"/>
                        </a:ext>
                      </a:extLst>
                    </a:gridCol>
                    <a:gridCol w="936104">
                      <a:extLst>
                        <a:ext uri="{9D8B030D-6E8A-4147-A177-3AD203B41FA5}">
                          <a16:colId xmlns:a16="http://schemas.microsoft.com/office/drawing/2014/main" val="4045022683"/>
                        </a:ext>
                      </a:extLst>
                    </a:gridCol>
                    <a:gridCol w="1152128">
                      <a:extLst>
                        <a:ext uri="{9D8B030D-6E8A-4147-A177-3AD203B41FA5}">
                          <a16:colId xmlns:a16="http://schemas.microsoft.com/office/drawing/2014/main" val="260727832"/>
                        </a:ext>
                      </a:extLst>
                    </a:gridCol>
                    <a:gridCol w="648072">
                      <a:extLst>
                        <a:ext uri="{9D8B030D-6E8A-4147-A177-3AD203B41FA5}">
                          <a16:colId xmlns:a16="http://schemas.microsoft.com/office/drawing/2014/main" val="3573116545"/>
                        </a:ext>
                      </a:extLst>
                    </a:gridCol>
                    <a:gridCol w="1512168">
                      <a:extLst>
                        <a:ext uri="{9D8B030D-6E8A-4147-A177-3AD203B41FA5}">
                          <a16:colId xmlns:a16="http://schemas.microsoft.com/office/drawing/2014/main" val="2105517645"/>
                        </a:ext>
                      </a:extLst>
                    </a:gridCol>
                  </a:tblGrid>
                  <a:tr h="288032">
                    <a:tc>
                      <a:txBody>
                        <a:bodyPr/>
                        <a:lstStyle/>
                        <a:p>
                          <a:pPr>
                            <a:lnSpc>
                              <a:spcPct val="115000"/>
                            </a:lnSpc>
                            <a:spcAft>
                              <a:spcPts val="800"/>
                            </a:spcAft>
                          </a:pPr>
                          <a:r>
                            <a:rPr lang="en-SE" sz="1000" kern="100">
                              <a:effectLst/>
                            </a:rPr>
                            <a:t>Interval [u,v)</a:t>
                          </a:r>
                          <a:endParaRPr lang="en-SE"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dirty="0">
                              <a:effectLst/>
                            </a:rPr>
                            <a:t>l (at risk)</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dirty="0">
                              <a:effectLst/>
                            </a:rPr>
                            <a:t>d (deaths)</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dirty="0">
                              <a:effectLst/>
                            </a:rPr>
                            <a:t>w (censored)</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a:effectLst/>
                            </a:rPr>
                            <a:t>l’ (# at risk)</a:t>
                          </a:r>
                          <a:endParaRPr lang="en-SE" sz="1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dirty="0">
                              <a:effectLst/>
                            </a:rPr>
                            <a:t>p (probability)</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dirty="0">
                              <a:effectLst/>
                            </a:rPr>
                            <a:t>S(u)</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dirty="0">
                              <a:effectLst/>
                            </a:rPr>
                            <a:t>S(v)</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024690546"/>
                      </a:ext>
                    </a:extLst>
                  </a:tr>
                  <a:tr h="288032">
                    <a:tc>
                      <a:txBody>
                        <a:bodyPr/>
                        <a:lstStyle/>
                        <a:p>
                          <a:pPr>
                            <a:lnSpc>
                              <a:spcPct val="115000"/>
                            </a:lnSpc>
                            <a:spcAft>
                              <a:spcPts val="800"/>
                            </a:spcAft>
                          </a:pPr>
                          <a:r>
                            <a:rPr lang="en-SE" sz="1000" kern="100">
                              <a:effectLst/>
                            </a:rPr>
                            <a:t>[0-1)</a:t>
                          </a:r>
                          <a:endParaRPr lang="en-SE"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dirty="0">
                              <a:effectLst/>
                            </a:rPr>
                            <a:t>35</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dirty="0">
                              <a:effectLst/>
                            </a:rPr>
                            <a:t>7</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dirty="0">
                              <a:effectLst/>
                            </a:rPr>
                            <a:t>1</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dirty="0">
                              <a:effectLst/>
                            </a:rPr>
                            <a:t>35-</a:t>
                          </a:r>
                          <a14:m>
                            <m:oMath xmlns:m="http://schemas.openxmlformats.org/officeDocument/2006/math">
                              <m:f>
                                <m:fPr>
                                  <m:ctrlPr>
                                    <a:rPr lang="en-SE" sz="1000" i="1" kern="100" dirty="0" smtClean="0">
                                      <a:effectLst/>
                                      <a:latin typeface="Cambria Math" panose="02040503050406030204" pitchFamily="18" charset="0"/>
                                    </a:rPr>
                                  </m:ctrlPr>
                                </m:fPr>
                                <m:num>
                                  <m:r>
                                    <a:rPr lang="sv-SE" sz="1000" b="0" i="1" kern="100" dirty="0" smtClean="0">
                                      <a:effectLst/>
                                      <a:latin typeface="Cambria Math" panose="02040503050406030204" pitchFamily="18" charset="0"/>
                                    </a:rPr>
                                    <m:t>1</m:t>
                                  </m:r>
                                </m:num>
                                <m:den>
                                  <m:r>
                                    <a:rPr lang="sv-SE" sz="1000" b="0" i="1" kern="100" dirty="0" smtClean="0">
                                      <a:effectLst/>
                                      <a:latin typeface="Cambria Math" panose="02040503050406030204" pitchFamily="18" charset="0"/>
                                    </a:rPr>
                                    <m:t>2</m:t>
                                  </m:r>
                                </m:den>
                              </m:f>
                              <m:r>
                                <a:rPr lang="en-SE" sz="1000" i="1" kern="100" dirty="0" smtClean="0">
                                  <a:effectLst/>
                                  <a:latin typeface="Cambria Math" panose="02040503050406030204" pitchFamily="18" charset="0"/>
                                </a:rPr>
                                <m:t> </m:t>
                              </m:r>
                            </m:oMath>
                          </a14:m>
                          <a:r>
                            <a:rPr lang="en-SE" sz="1000" kern="100" dirty="0">
                              <a:effectLst/>
                            </a:rPr>
                            <a:t>= 34.5</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dirty="0">
                              <a:effectLst/>
                            </a:rPr>
                            <a:t>1 - </a:t>
                          </a:r>
                          <a14:m>
                            <m:oMath xmlns:m="http://schemas.openxmlformats.org/officeDocument/2006/math">
                              <m:f>
                                <m:fPr>
                                  <m:ctrlPr>
                                    <a:rPr lang="en-SE" sz="1000" i="1" kern="100" smtClean="0">
                                      <a:effectLst/>
                                      <a:latin typeface="Cambria Math" panose="02040503050406030204" pitchFamily="18" charset="0"/>
                                    </a:rPr>
                                  </m:ctrlPr>
                                </m:fPr>
                                <m:num>
                                  <m:r>
                                    <a:rPr lang="sv-SE" sz="1000" b="0" i="1" kern="100" smtClean="0">
                                      <a:effectLst/>
                                      <a:latin typeface="Cambria Math" panose="02040503050406030204" pitchFamily="18" charset="0"/>
                                    </a:rPr>
                                    <m:t>7</m:t>
                                  </m:r>
                                </m:num>
                                <m:den>
                                  <m:r>
                                    <a:rPr lang="sv-SE" sz="1000" b="0" i="1" kern="100" smtClean="0">
                                      <a:effectLst/>
                                      <a:latin typeface="Cambria Math" panose="02040503050406030204" pitchFamily="18" charset="0"/>
                                    </a:rPr>
                                    <m:t>34.5</m:t>
                                  </m:r>
                                </m:den>
                              </m:f>
                            </m:oMath>
                          </a14:m>
                          <a:r>
                            <a:rPr lang="en-SE" sz="1000" kern="100" dirty="0">
                              <a:effectLst/>
                            </a:rPr>
                            <a:t> = 0.797</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a:effectLst/>
                            </a:rPr>
                            <a:t>1.000</a:t>
                          </a:r>
                          <a:endParaRPr lang="en-SE" sz="1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dirty="0">
                              <a:effectLst/>
                            </a:rPr>
                            <a:t>1.000-0.203 = 0.797</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264249014"/>
                      </a:ext>
                    </a:extLst>
                  </a:tr>
                  <a:tr h="257795">
                    <a:tc>
                      <a:txBody>
                        <a:bodyPr/>
                        <a:lstStyle/>
                        <a:p>
                          <a:pPr>
                            <a:lnSpc>
                              <a:spcPct val="115000"/>
                            </a:lnSpc>
                            <a:spcAft>
                              <a:spcPts val="800"/>
                            </a:spcAft>
                          </a:pPr>
                          <a:r>
                            <a:rPr lang="en-SE" sz="1000" kern="100">
                              <a:effectLst/>
                            </a:rPr>
                            <a:t>[1-2)</a:t>
                          </a:r>
                          <a:endParaRPr lang="en-SE"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a:effectLst/>
                            </a:rPr>
                            <a:t>27</a:t>
                          </a:r>
                          <a:endParaRPr lang="en-SE" sz="1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a:effectLst/>
                            </a:rPr>
                            <a:t>1</a:t>
                          </a:r>
                          <a:endParaRPr lang="en-SE" sz="1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dirty="0">
                              <a:effectLst/>
                            </a:rPr>
                            <a:t>3</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dirty="0">
                              <a:effectLst/>
                            </a:rPr>
                            <a:t>25.5</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dirty="0">
                              <a:effectLst/>
                            </a:rPr>
                            <a:t>0.961</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a:effectLst/>
                            </a:rPr>
                            <a:t>0.797</a:t>
                          </a:r>
                          <a:endParaRPr lang="en-SE" sz="1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dirty="0">
                              <a:effectLst/>
                            </a:rPr>
                            <a:t>0.766</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711510388"/>
                      </a:ext>
                    </a:extLst>
                  </a:tr>
                  <a:tr h="257795">
                    <a:tc>
                      <a:txBody>
                        <a:bodyPr/>
                        <a:lstStyle/>
                        <a:p>
                          <a:pPr>
                            <a:lnSpc>
                              <a:spcPct val="115000"/>
                            </a:lnSpc>
                            <a:spcAft>
                              <a:spcPts val="800"/>
                            </a:spcAft>
                          </a:pPr>
                          <a:r>
                            <a:rPr lang="en-SE" sz="1000" kern="100">
                              <a:effectLst/>
                            </a:rPr>
                            <a:t>[2-3)</a:t>
                          </a:r>
                          <a:endParaRPr lang="en-SE"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a:effectLst/>
                            </a:rPr>
                            <a:t>23</a:t>
                          </a:r>
                          <a:endParaRPr lang="en-SE" sz="1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a:effectLst/>
                            </a:rPr>
                            <a:t>5</a:t>
                          </a:r>
                          <a:endParaRPr lang="en-SE" sz="1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a:effectLst/>
                            </a:rPr>
                            <a:t>4</a:t>
                          </a:r>
                          <a:endParaRPr lang="en-SE" sz="1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dirty="0">
                              <a:effectLst/>
                            </a:rPr>
                            <a:t>21</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dirty="0">
                              <a:effectLst/>
                            </a:rPr>
                            <a:t>0.762</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dirty="0">
                              <a:effectLst/>
                            </a:rPr>
                            <a:t>0.766</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dirty="0">
                              <a:effectLst/>
                            </a:rPr>
                            <a:t>0.583</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6867494"/>
                      </a:ext>
                    </a:extLst>
                  </a:tr>
                  <a:tr h="247483">
                    <a:tc>
                      <a:txBody>
                        <a:bodyPr/>
                        <a:lstStyle/>
                        <a:p>
                          <a:pPr>
                            <a:lnSpc>
                              <a:spcPct val="115000"/>
                            </a:lnSpc>
                            <a:spcAft>
                              <a:spcPts val="800"/>
                            </a:spcAft>
                          </a:pPr>
                          <a:r>
                            <a:rPr lang="en-SE" sz="1000" kern="100">
                              <a:effectLst/>
                            </a:rPr>
                            <a:t>[3-4)</a:t>
                          </a:r>
                          <a:endParaRPr lang="en-SE"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dirty="0">
                              <a:effectLst/>
                            </a:rPr>
                            <a:t>14</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a:effectLst/>
                            </a:rPr>
                            <a:t>2</a:t>
                          </a:r>
                          <a:endParaRPr lang="en-SE" sz="1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a:effectLst/>
                            </a:rPr>
                            <a:t>1</a:t>
                          </a:r>
                          <a:endParaRPr lang="en-SE" sz="1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dirty="0">
                              <a:effectLst/>
                            </a:rPr>
                            <a:t>13.5</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dirty="0">
                              <a:effectLst/>
                            </a:rPr>
                            <a:t>0.852</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a:effectLst/>
                            </a:rPr>
                            <a:t>0.583</a:t>
                          </a:r>
                          <a:endParaRPr lang="en-SE" sz="1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dirty="0">
                              <a:effectLst/>
                            </a:rPr>
                            <a:t>0.497</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34468294"/>
                      </a:ext>
                    </a:extLst>
                  </a:tr>
                  <a:tr h="257795">
                    <a:tc>
                      <a:txBody>
                        <a:bodyPr/>
                        <a:lstStyle/>
                        <a:p>
                          <a:pPr>
                            <a:lnSpc>
                              <a:spcPct val="115000"/>
                            </a:lnSpc>
                            <a:spcAft>
                              <a:spcPts val="800"/>
                            </a:spcAft>
                          </a:pPr>
                          <a:r>
                            <a:rPr lang="en-SE" sz="1000" kern="100">
                              <a:effectLst/>
                            </a:rPr>
                            <a:t>[4-5)</a:t>
                          </a:r>
                          <a:endParaRPr lang="en-SE"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a:effectLst/>
                            </a:rPr>
                            <a:t>11</a:t>
                          </a:r>
                          <a:endParaRPr lang="en-SE" sz="1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a:effectLst/>
                            </a:rPr>
                            <a:t>0</a:t>
                          </a:r>
                          <a:endParaRPr lang="en-SE" sz="1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a:effectLst/>
                            </a:rPr>
                            <a:t>1</a:t>
                          </a:r>
                          <a:endParaRPr lang="en-SE" sz="1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dirty="0">
                              <a:effectLst/>
                            </a:rPr>
                            <a:t>10.5</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dirty="0">
                              <a:effectLst/>
                              <a:latin typeface="+mn-lt"/>
                              <a:ea typeface="Aptos" panose="020B0004020202020204" pitchFamily="34" charset="0"/>
                              <a:cs typeface="Times New Roman" panose="02020603050405020304" pitchFamily="18" charset="0"/>
                            </a:rPr>
                            <a:t>1.000</a:t>
                          </a:r>
                        </a:p>
                      </a:txBody>
                      <a:tcPr marL="68580" marR="68580" marT="0" marB="0" anchor="ctr"/>
                    </a:tc>
                    <a:tc>
                      <a:txBody>
                        <a:bodyPr/>
                        <a:lstStyle/>
                        <a:p>
                          <a:pPr algn="l">
                            <a:lnSpc>
                              <a:spcPct val="115000"/>
                            </a:lnSpc>
                            <a:spcAft>
                              <a:spcPts val="800"/>
                            </a:spcAft>
                          </a:pPr>
                          <a:r>
                            <a:rPr lang="en-SE" sz="1000" kern="100">
                              <a:effectLst/>
                            </a:rPr>
                            <a:t>0.497</a:t>
                          </a:r>
                          <a:endParaRPr lang="en-SE" sz="1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dirty="0">
                              <a:effectLst/>
                            </a:rPr>
                            <a:t>0.497</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32264756"/>
                      </a:ext>
                    </a:extLst>
                  </a:tr>
                  <a:tr h="257795">
                    <a:tc>
                      <a:txBody>
                        <a:bodyPr/>
                        <a:lstStyle/>
                        <a:p>
                          <a:pPr>
                            <a:lnSpc>
                              <a:spcPct val="115000"/>
                            </a:lnSpc>
                            <a:spcAft>
                              <a:spcPts val="800"/>
                            </a:spcAft>
                          </a:pPr>
                          <a:r>
                            <a:rPr lang="en-SE" sz="1000" kern="100" dirty="0">
                              <a:effectLst/>
                            </a:rPr>
                            <a:t>[5-6)</a:t>
                          </a:r>
                          <a:endParaRPr lang="en-S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a:effectLst/>
                            </a:rPr>
                            <a:t>10</a:t>
                          </a:r>
                          <a:endParaRPr lang="en-SE" sz="1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a:effectLst/>
                            </a:rPr>
                            <a:t>0</a:t>
                          </a:r>
                          <a:endParaRPr lang="en-SE" sz="1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a:effectLst/>
                            </a:rPr>
                            <a:t>0</a:t>
                          </a:r>
                          <a:endParaRPr lang="en-SE" sz="1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dirty="0">
                              <a:effectLst/>
                            </a:rPr>
                            <a:t>10</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dirty="0">
                              <a:effectLst/>
                              <a:latin typeface="+mn-lt"/>
                              <a:ea typeface="Aptos" panose="020B0004020202020204" pitchFamily="34" charset="0"/>
                              <a:cs typeface="Times New Roman" panose="02020603050405020304" pitchFamily="18" charset="0"/>
                            </a:rPr>
                            <a:t>1.000</a:t>
                          </a:r>
                        </a:p>
                      </a:txBody>
                      <a:tcPr marL="68580" marR="68580" marT="0" marB="0" anchor="ctr"/>
                    </a:tc>
                    <a:tc>
                      <a:txBody>
                        <a:bodyPr/>
                        <a:lstStyle/>
                        <a:p>
                          <a:pPr algn="l">
                            <a:lnSpc>
                              <a:spcPct val="115000"/>
                            </a:lnSpc>
                            <a:spcAft>
                              <a:spcPts val="800"/>
                            </a:spcAft>
                          </a:pPr>
                          <a:r>
                            <a:rPr lang="en-SE" sz="1000" kern="100" dirty="0">
                              <a:effectLst/>
                            </a:rPr>
                            <a:t>0.497</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dirty="0">
                              <a:effectLst/>
                            </a:rPr>
                            <a:t>0.497</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833240468"/>
                      </a:ext>
                    </a:extLst>
                  </a:tr>
                </a:tbl>
              </a:graphicData>
            </a:graphic>
          </p:graphicFrame>
        </mc:Choice>
        <mc:Fallback>
          <p:graphicFrame>
            <p:nvGraphicFramePr>
              <p:cNvPr id="9" name="Content Placeholder 8">
                <a:extLst>
                  <a:ext uri="{FF2B5EF4-FFF2-40B4-BE49-F238E27FC236}">
                    <a16:creationId xmlns:a16="http://schemas.microsoft.com/office/drawing/2014/main" id="{E6D7F539-E525-3E53-D7B2-EB1EEA322E6F}"/>
                  </a:ext>
                </a:extLst>
              </p:cNvPr>
              <p:cNvGraphicFramePr>
                <a:graphicFrameLocks noGrp="1"/>
              </p:cNvGraphicFramePr>
              <p:nvPr>
                <p:ph idx="1"/>
                <p:extLst>
                  <p:ext uri="{D42A27DB-BD31-4B8C-83A1-F6EECF244321}">
                    <p14:modId xmlns:p14="http://schemas.microsoft.com/office/powerpoint/2010/main" val="3975111282"/>
                  </p:ext>
                </p:extLst>
              </p:nvPr>
            </p:nvGraphicFramePr>
            <p:xfrm>
              <a:off x="683561" y="1075928"/>
              <a:ext cx="7776864" cy="1854727"/>
            </p:xfrm>
            <a:graphic>
              <a:graphicData uri="http://schemas.openxmlformats.org/drawingml/2006/table">
                <a:tbl>
                  <a:tblPr firstRow="1" firstCol="1" bandRow="1">
                    <a:tableStyleId>{5C22544A-7EE6-4342-B048-85BDC9FD1C3A}</a:tableStyleId>
                  </a:tblPr>
                  <a:tblGrid>
                    <a:gridCol w="935456">
                      <a:extLst>
                        <a:ext uri="{9D8B030D-6E8A-4147-A177-3AD203B41FA5}">
                          <a16:colId xmlns:a16="http://schemas.microsoft.com/office/drawing/2014/main" val="3292875757"/>
                        </a:ext>
                      </a:extLst>
                    </a:gridCol>
                    <a:gridCol w="720728">
                      <a:extLst>
                        <a:ext uri="{9D8B030D-6E8A-4147-A177-3AD203B41FA5}">
                          <a16:colId xmlns:a16="http://schemas.microsoft.com/office/drawing/2014/main" val="478782204"/>
                        </a:ext>
                      </a:extLst>
                    </a:gridCol>
                    <a:gridCol w="792088">
                      <a:extLst>
                        <a:ext uri="{9D8B030D-6E8A-4147-A177-3AD203B41FA5}">
                          <a16:colId xmlns:a16="http://schemas.microsoft.com/office/drawing/2014/main" val="1431692139"/>
                        </a:ext>
                      </a:extLst>
                    </a:gridCol>
                    <a:gridCol w="1080120">
                      <a:extLst>
                        <a:ext uri="{9D8B030D-6E8A-4147-A177-3AD203B41FA5}">
                          <a16:colId xmlns:a16="http://schemas.microsoft.com/office/drawing/2014/main" val="3284552005"/>
                        </a:ext>
                      </a:extLst>
                    </a:gridCol>
                    <a:gridCol w="936104">
                      <a:extLst>
                        <a:ext uri="{9D8B030D-6E8A-4147-A177-3AD203B41FA5}">
                          <a16:colId xmlns:a16="http://schemas.microsoft.com/office/drawing/2014/main" val="4045022683"/>
                        </a:ext>
                      </a:extLst>
                    </a:gridCol>
                    <a:gridCol w="1152128">
                      <a:extLst>
                        <a:ext uri="{9D8B030D-6E8A-4147-A177-3AD203B41FA5}">
                          <a16:colId xmlns:a16="http://schemas.microsoft.com/office/drawing/2014/main" val="260727832"/>
                        </a:ext>
                      </a:extLst>
                    </a:gridCol>
                    <a:gridCol w="648072">
                      <a:extLst>
                        <a:ext uri="{9D8B030D-6E8A-4147-A177-3AD203B41FA5}">
                          <a16:colId xmlns:a16="http://schemas.microsoft.com/office/drawing/2014/main" val="3573116545"/>
                        </a:ext>
                      </a:extLst>
                    </a:gridCol>
                    <a:gridCol w="1512168">
                      <a:extLst>
                        <a:ext uri="{9D8B030D-6E8A-4147-A177-3AD203B41FA5}">
                          <a16:colId xmlns:a16="http://schemas.microsoft.com/office/drawing/2014/main" val="2105517645"/>
                        </a:ext>
                      </a:extLst>
                    </a:gridCol>
                  </a:tblGrid>
                  <a:tr h="288032">
                    <a:tc>
                      <a:txBody>
                        <a:bodyPr/>
                        <a:lstStyle/>
                        <a:p>
                          <a:pPr>
                            <a:lnSpc>
                              <a:spcPct val="115000"/>
                            </a:lnSpc>
                            <a:spcAft>
                              <a:spcPts val="800"/>
                            </a:spcAft>
                          </a:pPr>
                          <a:r>
                            <a:rPr lang="en-SE" sz="1000" kern="100">
                              <a:effectLst/>
                            </a:rPr>
                            <a:t>Interval [u,v)</a:t>
                          </a:r>
                          <a:endParaRPr lang="en-SE"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dirty="0">
                              <a:effectLst/>
                            </a:rPr>
                            <a:t>l (at risk)</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dirty="0">
                              <a:effectLst/>
                            </a:rPr>
                            <a:t>d (deaths)</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dirty="0">
                              <a:effectLst/>
                            </a:rPr>
                            <a:t>w (censored)</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a:effectLst/>
                            </a:rPr>
                            <a:t>l’ (# at risk)</a:t>
                          </a:r>
                          <a:endParaRPr lang="en-SE" sz="1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dirty="0">
                              <a:effectLst/>
                            </a:rPr>
                            <a:t>p (probability)</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dirty="0">
                              <a:effectLst/>
                            </a:rPr>
                            <a:t>S(u)</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dirty="0">
                              <a:effectLst/>
                            </a:rPr>
                            <a:t>S(v)</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024690546"/>
                      </a:ext>
                    </a:extLst>
                  </a:tr>
                  <a:tr h="288032">
                    <a:tc>
                      <a:txBody>
                        <a:bodyPr/>
                        <a:lstStyle/>
                        <a:p>
                          <a:pPr>
                            <a:lnSpc>
                              <a:spcPct val="115000"/>
                            </a:lnSpc>
                            <a:spcAft>
                              <a:spcPts val="800"/>
                            </a:spcAft>
                          </a:pPr>
                          <a:r>
                            <a:rPr lang="en-SE" sz="1000" kern="100">
                              <a:effectLst/>
                            </a:rPr>
                            <a:t>[0-1)</a:t>
                          </a:r>
                          <a:endParaRPr lang="en-SE"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dirty="0">
                              <a:effectLst/>
                            </a:rPr>
                            <a:t>35</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dirty="0">
                              <a:effectLst/>
                            </a:rPr>
                            <a:t>7</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dirty="0">
                              <a:effectLst/>
                            </a:rPr>
                            <a:t>1</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endParaRPr lang="en-SE"/>
                        </a:p>
                      </a:txBody>
                      <a:tcPr marL="68580" marR="68580" marT="0" marB="0" anchor="ctr">
                        <a:blipFill>
                          <a:blip r:embed="rId3"/>
                          <a:stretch>
                            <a:fillRect l="-382192" t="-100000" r="-361644" b="-452174"/>
                          </a:stretch>
                        </a:blipFill>
                      </a:tcPr>
                    </a:tc>
                    <a:tc>
                      <a:txBody>
                        <a:bodyPr/>
                        <a:lstStyle/>
                        <a:p>
                          <a:endParaRPr lang="en-SE"/>
                        </a:p>
                      </a:txBody>
                      <a:tcPr marL="68580" marR="68580" marT="0" marB="0" anchor="ctr">
                        <a:blipFill>
                          <a:blip r:embed="rId3"/>
                          <a:stretch>
                            <a:fillRect l="-386813" t="-100000" r="-190110" b="-452174"/>
                          </a:stretch>
                        </a:blipFill>
                      </a:tcPr>
                    </a:tc>
                    <a:tc>
                      <a:txBody>
                        <a:bodyPr/>
                        <a:lstStyle/>
                        <a:p>
                          <a:pPr algn="l">
                            <a:lnSpc>
                              <a:spcPct val="115000"/>
                            </a:lnSpc>
                            <a:spcAft>
                              <a:spcPts val="800"/>
                            </a:spcAft>
                          </a:pPr>
                          <a:r>
                            <a:rPr lang="en-SE" sz="1000" kern="100">
                              <a:effectLst/>
                            </a:rPr>
                            <a:t>1.000</a:t>
                          </a:r>
                          <a:endParaRPr lang="en-SE" sz="1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dirty="0">
                              <a:effectLst/>
                            </a:rPr>
                            <a:t>1.000-0.203 = 0.797</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264249014"/>
                      </a:ext>
                    </a:extLst>
                  </a:tr>
                  <a:tr h="257795">
                    <a:tc>
                      <a:txBody>
                        <a:bodyPr/>
                        <a:lstStyle/>
                        <a:p>
                          <a:pPr>
                            <a:lnSpc>
                              <a:spcPct val="115000"/>
                            </a:lnSpc>
                            <a:spcAft>
                              <a:spcPts val="800"/>
                            </a:spcAft>
                          </a:pPr>
                          <a:r>
                            <a:rPr lang="en-SE" sz="1000" kern="100">
                              <a:effectLst/>
                            </a:rPr>
                            <a:t>[1-2)</a:t>
                          </a:r>
                          <a:endParaRPr lang="en-SE"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a:effectLst/>
                            </a:rPr>
                            <a:t>27</a:t>
                          </a:r>
                          <a:endParaRPr lang="en-SE" sz="1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a:effectLst/>
                            </a:rPr>
                            <a:t>1</a:t>
                          </a:r>
                          <a:endParaRPr lang="en-SE" sz="1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dirty="0">
                              <a:effectLst/>
                            </a:rPr>
                            <a:t>3</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dirty="0">
                              <a:effectLst/>
                            </a:rPr>
                            <a:t>25.5</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dirty="0">
                              <a:effectLst/>
                            </a:rPr>
                            <a:t>0.961</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a:effectLst/>
                            </a:rPr>
                            <a:t>0.797</a:t>
                          </a:r>
                          <a:endParaRPr lang="en-SE" sz="1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dirty="0">
                              <a:effectLst/>
                            </a:rPr>
                            <a:t>0.766</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711510388"/>
                      </a:ext>
                    </a:extLst>
                  </a:tr>
                  <a:tr h="257795">
                    <a:tc>
                      <a:txBody>
                        <a:bodyPr/>
                        <a:lstStyle/>
                        <a:p>
                          <a:pPr>
                            <a:lnSpc>
                              <a:spcPct val="115000"/>
                            </a:lnSpc>
                            <a:spcAft>
                              <a:spcPts val="800"/>
                            </a:spcAft>
                          </a:pPr>
                          <a:r>
                            <a:rPr lang="en-SE" sz="1000" kern="100">
                              <a:effectLst/>
                            </a:rPr>
                            <a:t>[2-3)</a:t>
                          </a:r>
                          <a:endParaRPr lang="en-SE"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a:effectLst/>
                            </a:rPr>
                            <a:t>23</a:t>
                          </a:r>
                          <a:endParaRPr lang="en-SE" sz="1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a:effectLst/>
                            </a:rPr>
                            <a:t>5</a:t>
                          </a:r>
                          <a:endParaRPr lang="en-SE" sz="1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a:effectLst/>
                            </a:rPr>
                            <a:t>4</a:t>
                          </a:r>
                          <a:endParaRPr lang="en-SE" sz="1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dirty="0">
                              <a:effectLst/>
                            </a:rPr>
                            <a:t>21</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dirty="0">
                              <a:effectLst/>
                            </a:rPr>
                            <a:t>0.762</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dirty="0">
                              <a:effectLst/>
                            </a:rPr>
                            <a:t>0.766</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dirty="0">
                              <a:effectLst/>
                            </a:rPr>
                            <a:t>0.583</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6867494"/>
                      </a:ext>
                    </a:extLst>
                  </a:tr>
                  <a:tr h="247483">
                    <a:tc>
                      <a:txBody>
                        <a:bodyPr/>
                        <a:lstStyle/>
                        <a:p>
                          <a:pPr>
                            <a:lnSpc>
                              <a:spcPct val="115000"/>
                            </a:lnSpc>
                            <a:spcAft>
                              <a:spcPts val="800"/>
                            </a:spcAft>
                          </a:pPr>
                          <a:r>
                            <a:rPr lang="en-SE" sz="1000" kern="100">
                              <a:effectLst/>
                            </a:rPr>
                            <a:t>[3-4)</a:t>
                          </a:r>
                          <a:endParaRPr lang="en-SE"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dirty="0">
                              <a:effectLst/>
                            </a:rPr>
                            <a:t>14</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a:effectLst/>
                            </a:rPr>
                            <a:t>2</a:t>
                          </a:r>
                          <a:endParaRPr lang="en-SE" sz="1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a:effectLst/>
                            </a:rPr>
                            <a:t>1</a:t>
                          </a:r>
                          <a:endParaRPr lang="en-SE" sz="1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dirty="0">
                              <a:effectLst/>
                            </a:rPr>
                            <a:t>13.5</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dirty="0">
                              <a:effectLst/>
                            </a:rPr>
                            <a:t>0.852</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a:effectLst/>
                            </a:rPr>
                            <a:t>0.583</a:t>
                          </a:r>
                          <a:endParaRPr lang="en-SE" sz="1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dirty="0">
                              <a:effectLst/>
                            </a:rPr>
                            <a:t>0.497</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34468294"/>
                      </a:ext>
                    </a:extLst>
                  </a:tr>
                  <a:tr h="257795">
                    <a:tc>
                      <a:txBody>
                        <a:bodyPr/>
                        <a:lstStyle/>
                        <a:p>
                          <a:pPr>
                            <a:lnSpc>
                              <a:spcPct val="115000"/>
                            </a:lnSpc>
                            <a:spcAft>
                              <a:spcPts val="800"/>
                            </a:spcAft>
                          </a:pPr>
                          <a:r>
                            <a:rPr lang="en-SE" sz="1000" kern="100">
                              <a:effectLst/>
                            </a:rPr>
                            <a:t>[4-5)</a:t>
                          </a:r>
                          <a:endParaRPr lang="en-SE"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a:effectLst/>
                            </a:rPr>
                            <a:t>11</a:t>
                          </a:r>
                          <a:endParaRPr lang="en-SE" sz="1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a:effectLst/>
                            </a:rPr>
                            <a:t>0</a:t>
                          </a:r>
                          <a:endParaRPr lang="en-SE" sz="1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a:effectLst/>
                            </a:rPr>
                            <a:t>1</a:t>
                          </a:r>
                          <a:endParaRPr lang="en-SE" sz="1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dirty="0">
                              <a:effectLst/>
                            </a:rPr>
                            <a:t>10.5</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dirty="0">
                              <a:effectLst/>
                              <a:latin typeface="+mn-lt"/>
                              <a:ea typeface="Aptos" panose="020B0004020202020204" pitchFamily="34" charset="0"/>
                              <a:cs typeface="Times New Roman" panose="02020603050405020304" pitchFamily="18" charset="0"/>
                            </a:rPr>
                            <a:t>1.000</a:t>
                          </a:r>
                        </a:p>
                      </a:txBody>
                      <a:tcPr marL="68580" marR="68580" marT="0" marB="0" anchor="ctr"/>
                    </a:tc>
                    <a:tc>
                      <a:txBody>
                        <a:bodyPr/>
                        <a:lstStyle/>
                        <a:p>
                          <a:pPr algn="l">
                            <a:lnSpc>
                              <a:spcPct val="115000"/>
                            </a:lnSpc>
                            <a:spcAft>
                              <a:spcPts val="800"/>
                            </a:spcAft>
                          </a:pPr>
                          <a:r>
                            <a:rPr lang="en-SE" sz="1000" kern="100">
                              <a:effectLst/>
                            </a:rPr>
                            <a:t>0.497</a:t>
                          </a:r>
                          <a:endParaRPr lang="en-SE" sz="1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dirty="0">
                              <a:effectLst/>
                            </a:rPr>
                            <a:t>0.497</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32264756"/>
                      </a:ext>
                    </a:extLst>
                  </a:tr>
                  <a:tr h="257795">
                    <a:tc>
                      <a:txBody>
                        <a:bodyPr/>
                        <a:lstStyle/>
                        <a:p>
                          <a:pPr>
                            <a:lnSpc>
                              <a:spcPct val="115000"/>
                            </a:lnSpc>
                            <a:spcAft>
                              <a:spcPts val="800"/>
                            </a:spcAft>
                          </a:pPr>
                          <a:r>
                            <a:rPr lang="en-SE" sz="1000" kern="100" dirty="0">
                              <a:effectLst/>
                            </a:rPr>
                            <a:t>[5-6)</a:t>
                          </a:r>
                          <a:endParaRPr lang="en-S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a:effectLst/>
                            </a:rPr>
                            <a:t>10</a:t>
                          </a:r>
                          <a:endParaRPr lang="en-SE" sz="1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a:effectLst/>
                            </a:rPr>
                            <a:t>0</a:t>
                          </a:r>
                          <a:endParaRPr lang="en-SE" sz="1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en-SE" sz="1000" kern="100">
                              <a:effectLst/>
                            </a:rPr>
                            <a:t>0</a:t>
                          </a:r>
                          <a:endParaRPr lang="en-SE" sz="1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dirty="0">
                              <a:effectLst/>
                            </a:rPr>
                            <a:t>10</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dirty="0">
                              <a:effectLst/>
                              <a:latin typeface="+mn-lt"/>
                              <a:ea typeface="Aptos" panose="020B0004020202020204" pitchFamily="34" charset="0"/>
                              <a:cs typeface="Times New Roman" panose="02020603050405020304" pitchFamily="18" charset="0"/>
                            </a:rPr>
                            <a:t>1.000</a:t>
                          </a:r>
                        </a:p>
                      </a:txBody>
                      <a:tcPr marL="68580" marR="68580" marT="0" marB="0" anchor="ctr"/>
                    </a:tc>
                    <a:tc>
                      <a:txBody>
                        <a:bodyPr/>
                        <a:lstStyle/>
                        <a:p>
                          <a:pPr algn="l">
                            <a:lnSpc>
                              <a:spcPct val="115000"/>
                            </a:lnSpc>
                            <a:spcAft>
                              <a:spcPts val="800"/>
                            </a:spcAft>
                          </a:pPr>
                          <a:r>
                            <a:rPr lang="en-SE" sz="1000" kern="100" dirty="0">
                              <a:effectLst/>
                            </a:rPr>
                            <a:t>0.497</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pPr>
                          <a:r>
                            <a:rPr lang="en-SE" sz="1000" kern="100" dirty="0">
                              <a:effectLst/>
                            </a:rPr>
                            <a:t>0.497</a:t>
                          </a:r>
                          <a:endParaRPr lang="en-S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833240468"/>
                      </a:ext>
                    </a:extLst>
                  </a:tr>
                </a:tbl>
              </a:graphicData>
            </a:graphic>
          </p:graphicFrame>
        </mc:Fallback>
      </mc:AlternateContent>
      <p:sp>
        <p:nvSpPr>
          <p:cNvPr id="5" name="Footer Placeholder 4">
            <a:extLst>
              <a:ext uri="{FF2B5EF4-FFF2-40B4-BE49-F238E27FC236}">
                <a16:creationId xmlns:a16="http://schemas.microsoft.com/office/drawing/2014/main" id="{76FA4671-6107-9A58-D2C0-2F6C2B5C6C83}"/>
              </a:ext>
            </a:extLst>
          </p:cNvPr>
          <p:cNvSpPr>
            <a:spLocks noGrp="1"/>
          </p:cNvSpPr>
          <p:nvPr>
            <p:ph type="ftr" sz="quarter" idx="3"/>
          </p:nvPr>
        </p:nvSpPr>
        <p:spPr/>
        <p:txBody>
          <a:bodyPr/>
          <a:lstStyle/>
          <a:p>
            <a:r>
              <a:rPr lang="sv-SE"/>
              <a:t>Karolinska Institutet - a medical university</a:t>
            </a:r>
            <a:endParaRPr lang="sv-SE" dirty="0"/>
          </a:p>
        </p:txBody>
      </p:sp>
      <p:sp>
        <p:nvSpPr>
          <p:cNvPr id="4" name="Date Placeholder 3">
            <a:extLst>
              <a:ext uri="{FF2B5EF4-FFF2-40B4-BE49-F238E27FC236}">
                <a16:creationId xmlns:a16="http://schemas.microsoft.com/office/drawing/2014/main" id="{D1F56E24-566C-AA0B-83DD-8B58D25A64F6}"/>
              </a:ext>
            </a:extLst>
          </p:cNvPr>
          <p:cNvSpPr>
            <a:spLocks noGrp="1"/>
          </p:cNvSpPr>
          <p:nvPr>
            <p:ph type="dt" sz="half" idx="10"/>
          </p:nvPr>
        </p:nvSpPr>
        <p:spPr/>
        <p:txBody>
          <a:bodyPr/>
          <a:lstStyle/>
          <a:p>
            <a:fld id="{9AA65CCE-10B8-4F00-A410-F691E95F218E}" type="datetime1">
              <a:rPr lang="en-GB" smtClean="0"/>
              <a:t>05/11/2024</a:t>
            </a:fld>
            <a:endParaRPr lang="sv-SE" dirty="0"/>
          </a:p>
        </p:txBody>
      </p:sp>
      <p:sp>
        <p:nvSpPr>
          <p:cNvPr id="6" name="Slide Number Placeholder 5">
            <a:extLst>
              <a:ext uri="{FF2B5EF4-FFF2-40B4-BE49-F238E27FC236}">
                <a16:creationId xmlns:a16="http://schemas.microsoft.com/office/drawing/2014/main" id="{559E84C0-7163-E0CF-220B-FED28C94E398}"/>
              </a:ext>
            </a:extLst>
          </p:cNvPr>
          <p:cNvSpPr>
            <a:spLocks noGrp="1"/>
          </p:cNvSpPr>
          <p:nvPr>
            <p:ph type="sldNum" sz="quarter" idx="12"/>
          </p:nvPr>
        </p:nvSpPr>
        <p:spPr/>
        <p:txBody>
          <a:bodyPr/>
          <a:lstStyle/>
          <a:p>
            <a:fld id="{B5C8723E-5A40-4F9A-B83B-0F0B7FEF2706}" type="slidenum">
              <a:rPr lang="sv-SE" smtClean="0"/>
              <a:pPr/>
              <a:t>2</a:t>
            </a:fld>
            <a:endParaRPr lang="sv-SE" dirty="0"/>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3049BD1C-0872-829E-983A-C42F7922BC52}"/>
                  </a:ext>
                </a:extLst>
              </p:cNvPr>
              <p:cNvSpPr txBox="1"/>
              <p:nvPr/>
            </p:nvSpPr>
            <p:spPr>
              <a:xfrm>
                <a:off x="899592" y="3285115"/>
                <a:ext cx="2541208" cy="378117"/>
              </a:xfrm>
              <a:prstGeom prst="rect">
                <a:avLst/>
              </a:prstGeom>
              <a:noFill/>
              <a:ln w="6350">
                <a:solidFill>
                  <a:schemeClr val="accent1"/>
                </a:solidFill>
              </a:ln>
            </p:spPr>
            <p:txBody>
              <a:bodyPr wrap="none" rtlCol="0">
                <a:spAutoFit/>
              </a:bodyPr>
              <a:lstStyle/>
              <a:p>
                <a:pPr algn="l"/>
                <a:r>
                  <a:rPr lang="en-SE" sz="1200" dirty="0">
                    <a:latin typeface="+mn-lt"/>
                  </a:rPr>
                  <a:t>Adjusted number at risk: l’ = l - </a:t>
                </a:r>
                <a14:m>
                  <m:oMath xmlns:m="http://schemas.openxmlformats.org/officeDocument/2006/math">
                    <m:f>
                      <m:fPr>
                        <m:ctrlPr>
                          <a:rPr lang="en-SE" sz="1400" i="1" smtClean="0">
                            <a:latin typeface="Cambria Math" panose="02040503050406030204" pitchFamily="18" charset="0"/>
                          </a:rPr>
                        </m:ctrlPr>
                      </m:fPr>
                      <m:num>
                        <m:r>
                          <a:rPr lang="sv-SE" sz="1400" b="0" i="1" smtClean="0">
                            <a:latin typeface="Cambria Math" panose="02040503050406030204" pitchFamily="18" charset="0"/>
                          </a:rPr>
                          <m:t>𝑤</m:t>
                        </m:r>
                      </m:num>
                      <m:den>
                        <m:r>
                          <a:rPr lang="sv-SE" sz="1400" b="0" i="1" smtClean="0">
                            <a:latin typeface="Cambria Math" panose="02040503050406030204" pitchFamily="18" charset="0"/>
                          </a:rPr>
                          <m:t>2</m:t>
                        </m:r>
                      </m:den>
                    </m:f>
                  </m:oMath>
                </a14:m>
                <a:r>
                  <a:rPr lang="en-SE" sz="1400" dirty="0">
                    <a:latin typeface="+mn-lt"/>
                  </a:rPr>
                  <a:t> </a:t>
                </a:r>
              </a:p>
            </p:txBody>
          </p:sp>
        </mc:Choice>
        <mc:Fallback xmlns="">
          <p:sp>
            <p:nvSpPr>
              <p:cNvPr id="10" name="TextBox 9">
                <a:extLst>
                  <a:ext uri="{FF2B5EF4-FFF2-40B4-BE49-F238E27FC236}">
                    <a16:creationId xmlns:a16="http://schemas.microsoft.com/office/drawing/2014/main" id="{3049BD1C-0872-829E-983A-C42F7922BC52}"/>
                  </a:ext>
                </a:extLst>
              </p:cNvPr>
              <p:cNvSpPr txBox="1">
                <a:spLocks noRot="1" noChangeAspect="1" noMove="1" noResize="1" noEditPoints="1" noAdjustHandles="1" noChangeArrowheads="1" noChangeShapeType="1" noTextEdit="1"/>
              </p:cNvSpPr>
              <p:nvPr/>
            </p:nvSpPr>
            <p:spPr>
              <a:xfrm>
                <a:off x="899592" y="3285115"/>
                <a:ext cx="2541208" cy="378117"/>
              </a:xfrm>
              <a:prstGeom prst="rect">
                <a:avLst/>
              </a:prstGeom>
              <a:blipFill>
                <a:blip r:embed="rId4"/>
                <a:stretch>
                  <a:fillRect l="-498"/>
                </a:stretch>
              </a:blipFill>
              <a:ln w="6350">
                <a:solidFill>
                  <a:schemeClr val="accent1"/>
                </a:solidFill>
              </a:ln>
            </p:spPr>
            <p:txBody>
              <a:bodyPr/>
              <a:lstStyle/>
              <a:p>
                <a:r>
                  <a:rPr lang="en-SE">
                    <a:noFill/>
                  </a:rPr>
                  <a:t> </a:t>
                </a:r>
              </a:p>
            </p:txBody>
          </p:sp>
        </mc:Fallback>
      </mc:AlternateContent>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55958483-4B5A-87D8-6EFB-E6B0CE5A5A27}"/>
                  </a:ext>
                </a:extLst>
              </p:cNvPr>
              <p:cNvSpPr txBox="1"/>
              <p:nvPr/>
            </p:nvSpPr>
            <p:spPr>
              <a:xfrm>
                <a:off x="2483768" y="3859393"/>
                <a:ext cx="4331635" cy="402611"/>
              </a:xfrm>
              <a:prstGeom prst="rect">
                <a:avLst/>
              </a:prstGeom>
              <a:noFill/>
              <a:ln w="6350">
                <a:solidFill>
                  <a:schemeClr val="accent1"/>
                </a:solidFill>
              </a:ln>
            </p:spPr>
            <p:txBody>
              <a:bodyPr wrap="none" rtlCol="0">
                <a:spAutoFit/>
              </a:bodyPr>
              <a:lstStyle/>
              <a:p>
                <a:pPr algn="l"/>
                <a:r>
                  <a:rPr lang="en-SE" sz="1200" dirty="0">
                    <a:latin typeface="+mn-lt"/>
                  </a:rPr>
                  <a:t>Probability of not experiencing the event (death):  p = 1 - </a:t>
                </a:r>
                <a14:m>
                  <m:oMath xmlns:m="http://schemas.openxmlformats.org/officeDocument/2006/math">
                    <m:f>
                      <m:fPr>
                        <m:ctrlPr>
                          <a:rPr lang="en-SE" sz="1400" i="1" smtClean="0">
                            <a:latin typeface="Cambria Math" panose="02040503050406030204" pitchFamily="18" charset="0"/>
                          </a:rPr>
                        </m:ctrlPr>
                      </m:fPr>
                      <m:num>
                        <m:r>
                          <a:rPr lang="sv-SE" sz="1400" b="0" i="1" smtClean="0">
                            <a:latin typeface="Cambria Math" panose="02040503050406030204" pitchFamily="18" charset="0"/>
                          </a:rPr>
                          <m:t>𝑑</m:t>
                        </m:r>
                      </m:num>
                      <m:den>
                        <m:r>
                          <a:rPr lang="sv-SE" sz="1400" b="0" i="1" smtClean="0">
                            <a:latin typeface="Cambria Math" panose="02040503050406030204" pitchFamily="18" charset="0"/>
                          </a:rPr>
                          <m:t>𝑙</m:t>
                        </m:r>
                        <m:r>
                          <a:rPr lang="sv-SE" sz="1400" b="0" i="1" smtClean="0">
                            <a:latin typeface="Cambria Math" panose="02040503050406030204" pitchFamily="18" charset="0"/>
                          </a:rPr>
                          <m:t>′</m:t>
                        </m:r>
                      </m:den>
                    </m:f>
                  </m:oMath>
                </a14:m>
                <a:r>
                  <a:rPr lang="en-SE" sz="1400" dirty="0">
                    <a:latin typeface="+mn-lt"/>
                  </a:rPr>
                  <a:t> </a:t>
                </a:r>
              </a:p>
            </p:txBody>
          </p:sp>
        </mc:Choice>
        <mc:Fallback>
          <p:sp>
            <p:nvSpPr>
              <p:cNvPr id="11" name="TextBox 10">
                <a:extLst>
                  <a:ext uri="{FF2B5EF4-FFF2-40B4-BE49-F238E27FC236}">
                    <a16:creationId xmlns:a16="http://schemas.microsoft.com/office/drawing/2014/main" id="{55958483-4B5A-87D8-6EFB-E6B0CE5A5A27}"/>
                  </a:ext>
                </a:extLst>
              </p:cNvPr>
              <p:cNvSpPr txBox="1">
                <a:spLocks noRot="1" noChangeAspect="1" noMove="1" noResize="1" noEditPoints="1" noAdjustHandles="1" noChangeArrowheads="1" noChangeShapeType="1" noTextEdit="1"/>
              </p:cNvSpPr>
              <p:nvPr/>
            </p:nvSpPr>
            <p:spPr>
              <a:xfrm>
                <a:off x="2483768" y="3859393"/>
                <a:ext cx="4331635" cy="402611"/>
              </a:xfrm>
              <a:prstGeom prst="rect">
                <a:avLst/>
              </a:prstGeom>
              <a:blipFill>
                <a:blip r:embed="rId5"/>
                <a:stretch>
                  <a:fillRect/>
                </a:stretch>
              </a:blipFill>
              <a:ln w="6350">
                <a:solidFill>
                  <a:schemeClr val="accent1"/>
                </a:solidFill>
              </a:ln>
            </p:spPr>
            <p:txBody>
              <a:bodyPr/>
              <a:lstStyle/>
              <a:p>
                <a:r>
                  <a:rPr lang="en-SE">
                    <a:noFill/>
                  </a:rPr>
                  <a:t> </a:t>
                </a:r>
              </a:p>
            </p:txBody>
          </p:sp>
        </mc:Fallback>
      </mc:AlternateContent>
      <p:sp>
        <p:nvSpPr>
          <p:cNvPr id="12" name="TextBox 11">
            <a:extLst>
              <a:ext uri="{FF2B5EF4-FFF2-40B4-BE49-F238E27FC236}">
                <a16:creationId xmlns:a16="http://schemas.microsoft.com/office/drawing/2014/main" id="{0DB161A3-8772-09F1-154C-50CE3CB908A7}"/>
              </a:ext>
            </a:extLst>
          </p:cNvPr>
          <p:cNvSpPr txBox="1"/>
          <p:nvPr/>
        </p:nvSpPr>
        <p:spPr>
          <a:xfrm>
            <a:off x="3915313" y="3335673"/>
            <a:ext cx="4530407" cy="276999"/>
          </a:xfrm>
          <a:prstGeom prst="rect">
            <a:avLst/>
          </a:prstGeom>
          <a:noFill/>
          <a:ln w="6350">
            <a:solidFill>
              <a:schemeClr val="accent1"/>
            </a:solidFill>
          </a:ln>
        </p:spPr>
        <p:txBody>
          <a:bodyPr wrap="none" rtlCol="0">
            <a:spAutoFit/>
          </a:bodyPr>
          <a:lstStyle/>
          <a:p>
            <a:pPr algn="l"/>
            <a:r>
              <a:rPr lang="en-SE" sz="1200" dirty="0">
                <a:latin typeface="+mn-lt"/>
              </a:rPr>
              <a:t>Survival probability at the end of the interval: S(v) = S(u) * p</a:t>
            </a:r>
            <a:endParaRPr lang="en-SE" sz="1400" dirty="0">
              <a:latin typeface="+mn-lt"/>
            </a:endParaRPr>
          </a:p>
        </p:txBody>
      </p:sp>
    </p:spTree>
    <p:extLst>
      <p:ext uri="{BB962C8B-B14F-4D97-AF65-F5344CB8AC3E}">
        <p14:creationId xmlns:p14="http://schemas.microsoft.com/office/powerpoint/2010/main" val="2152967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CE7C4-9EC1-24D4-244A-5787D3FF741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E17F649D-DACC-9D68-6293-9A0C7F660AB2}"/>
              </a:ext>
            </a:extLst>
          </p:cNvPr>
          <p:cNvSpPr>
            <a:spLocks noGrp="1"/>
          </p:cNvSpPr>
          <p:nvPr>
            <p:ph type="title"/>
          </p:nvPr>
        </p:nvSpPr>
        <p:spPr/>
        <p:txBody>
          <a:bodyPr/>
          <a:lstStyle/>
          <a:p>
            <a:r>
              <a:rPr lang="en-SE" dirty="0"/>
              <a:t>1. Hand calculation: life table (Kaplan-Meier method) </a:t>
            </a:r>
          </a:p>
        </p:txBody>
      </p:sp>
      <p:sp>
        <p:nvSpPr>
          <p:cNvPr id="5" name="Footer Placeholder 4">
            <a:extLst>
              <a:ext uri="{FF2B5EF4-FFF2-40B4-BE49-F238E27FC236}">
                <a16:creationId xmlns:a16="http://schemas.microsoft.com/office/drawing/2014/main" id="{5F573DEE-E884-BD4C-6EDF-1188FAEB0A0A}"/>
              </a:ext>
            </a:extLst>
          </p:cNvPr>
          <p:cNvSpPr>
            <a:spLocks noGrp="1"/>
          </p:cNvSpPr>
          <p:nvPr>
            <p:ph type="ftr" sz="quarter" idx="3"/>
          </p:nvPr>
        </p:nvSpPr>
        <p:spPr/>
        <p:txBody>
          <a:bodyPr/>
          <a:lstStyle/>
          <a:p>
            <a:r>
              <a:rPr lang="sv-SE"/>
              <a:t>Karolinska Institutet - a medical university</a:t>
            </a:r>
            <a:endParaRPr lang="sv-SE" dirty="0"/>
          </a:p>
        </p:txBody>
      </p:sp>
      <p:sp>
        <p:nvSpPr>
          <p:cNvPr id="4" name="Date Placeholder 3">
            <a:extLst>
              <a:ext uri="{FF2B5EF4-FFF2-40B4-BE49-F238E27FC236}">
                <a16:creationId xmlns:a16="http://schemas.microsoft.com/office/drawing/2014/main" id="{1D489F2D-3B01-62D2-30BB-6818ED2DFB4D}"/>
              </a:ext>
            </a:extLst>
          </p:cNvPr>
          <p:cNvSpPr>
            <a:spLocks noGrp="1"/>
          </p:cNvSpPr>
          <p:nvPr>
            <p:ph type="dt" sz="half" idx="10"/>
          </p:nvPr>
        </p:nvSpPr>
        <p:spPr/>
        <p:txBody>
          <a:bodyPr/>
          <a:lstStyle/>
          <a:p>
            <a:fld id="{9AA65CCE-10B8-4F00-A410-F691E95F218E}" type="datetime1">
              <a:rPr lang="en-GB" smtClean="0"/>
              <a:t>05/11/2024</a:t>
            </a:fld>
            <a:endParaRPr lang="sv-SE" dirty="0"/>
          </a:p>
        </p:txBody>
      </p:sp>
      <p:sp>
        <p:nvSpPr>
          <p:cNvPr id="6" name="Slide Number Placeholder 5">
            <a:extLst>
              <a:ext uri="{FF2B5EF4-FFF2-40B4-BE49-F238E27FC236}">
                <a16:creationId xmlns:a16="http://schemas.microsoft.com/office/drawing/2014/main" id="{F98D9B9C-1880-5AA6-E35C-81E546A6AA06}"/>
              </a:ext>
            </a:extLst>
          </p:cNvPr>
          <p:cNvSpPr>
            <a:spLocks noGrp="1"/>
          </p:cNvSpPr>
          <p:nvPr>
            <p:ph type="sldNum" sz="quarter" idx="12"/>
          </p:nvPr>
        </p:nvSpPr>
        <p:spPr/>
        <p:txBody>
          <a:bodyPr/>
          <a:lstStyle/>
          <a:p>
            <a:fld id="{B5C8723E-5A40-4F9A-B83B-0F0B7FEF2706}" type="slidenum">
              <a:rPr lang="sv-SE" smtClean="0"/>
              <a:pPr/>
              <a:t>3</a:t>
            </a:fld>
            <a:endParaRPr lang="sv-SE" dirty="0"/>
          </a:p>
        </p:txBody>
      </p:sp>
      <p:graphicFrame>
        <p:nvGraphicFramePr>
          <p:cNvPr id="2" name="Table 1">
            <a:extLst>
              <a:ext uri="{FF2B5EF4-FFF2-40B4-BE49-F238E27FC236}">
                <a16:creationId xmlns:a16="http://schemas.microsoft.com/office/drawing/2014/main" id="{A4D92F86-95FB-6F47-3B9A-BA40965A0CF6}"/>
              </a:ext>
            </a:extLst>
          </p:cNvPr>
          <p:cNvGraphicFramePr>
            <a:graphicFrameLocks noGrp="1"/>
          </p:cNvGraphicFramePr>
          <p:nvPr>
            <p:extLst>
              <p:ext uri="{D42A27DB-BD31-4B8C-83A1-F6EECF244321}">
                <p14:modId xmlns:p14="http://schemas.microsoft.com/office/powerpoint/2010/main" val="1451197670"/>
              </p:ext>
            </p:extLst>
          </p:nvPr>
        </p:nvGraphicFramePr>
        <p:xfrm>
          <a:off x="863581" y="1059582"/>
          <a:ext cx="7416824" cy="1857004"/>
        </p:xfrm>
        <a:graphic>
          <a:graphicData uri="http://schemas.openxmlformats.org/drawingml/2006/table">
            <a:tbl>
              <a:tblPr firstRow="1" firstCol="1" bandRow="1">
                <a:tableStyleId>{5C22544A-7EE6-4342-B048-85BDC9FD1C3A}</a:tableStyleId>
              </a:tblPr>
              <a:tblGrid>
                <a:gridCol w="936103">
                  <a:extLst>
                    <a:ext uri="{9D8B030D-6E8A-4147-A177-3AD203B41FA5}">
                      <a16:colId xmlns:a16="http://schemas.microsoft.com/office/drawing/2014/main" val="3002396285"/>
                    </a:ext>
                  </a:extLst>
                </a:gridCol>
                <a:gridCol w="936104">
                  <a:extLst>
                    <a:ext uri="{9D8B030D-6E8A-4147-A177-3AD203B41FA5}">
                      <a16:colId xmlns:a16="http://schemas.microsoft.com/office/drawing/2014/main" val="3986419905"/>
                    </a:ext>
                  </a:extLst>
                </a:gridCol>
                <a:gridCol w="1008112">
                  <a:extLst>
                    <a:ext uri="{9D8B030D-6E8A-4147-A177-3AD203B41FA5}">
                      <a16:colId xmlns:a16="http://schemas.microsoft.com/office/drawing/2014/main" val="2024210696"/>
                    </a:ext>
                  </a:extLst>
                </a:gridCol>
                <a:gridCol w="1224136">
                  <a:extLst>
                    <a:ext uri="{9D8B030D-6E8A-4147-A177-3AD203B41FA5}">
                      <a16:colId xmlns:a16="http://schemas.microsoft.com/office/drawing/2014/main" val="434706555"/>
                    </a:ext>
                  </a:extLst>
                </a:gridCol>
                <a:gridCol w="1512168">
                  <a:extLst>
                    <a:ext uri="{9D8B030D-6E8A-4147-A177-3AD203B41FA5}">
                      <a16:colId xmlns:a16="http://schemas.microsoft.com/office/drawing/2014/main" val="1132445144"/>
                    </a:ext>
                  </a:extLst>
                </a:gridCol>
                <a:gridCol w="1800201">
                  <a:extLst>
                    <a:ext uri="{9D8B030D-6E8A-4147-A177-3AD203B41FA5}">
                      <a16:colId xmlns:a16="http://schemas.microsoft.com/office/drawing/2014/main" val="269064589"/>
                    </a:ext>
                  </a:extLst>
                </a:gridCol>
              </a:tblGrid>
              <a:tr h="271663">
                <a:tc>
                  <a:txBody>
                    <a:bodyPr/>
                    <a:lstStyle/>
                    <a:p>
                      <a:pPr>
                        <a:lnSpc>
                          <a:spcPct val="115000"/>
                        </a:lnSpc>
                        <a:spcAft>
                          <a:spcPts val="800"/>
                        </a:spcAft>
                      </a:pPr>
                      <a:r>
                        <a:rPr lang="en-SE" sz="1050" kern="100">
                          <a:effectLst/>
                          <a:latin typeface="+mn-lt"/>
                          <a:cs typeface="Calibri" panose="020F0502020204030204" pitchFamily="34" charset="0"/>
                        </a:rPr>
                        <a:t>Time t</a:t>
                      </a:r>
                      <a:endParaRPr lang="en-SE" sz="1600" kern="100">
                        <a:effectLst/>
                        <a:latin typeface="+mn-lt"/>
                        <a:ea typeface="Aptos" panose="020B0004020202020204" pitchFamily="34" charset="0"/>
                        <a:cs typeface="Calibri" panose="020F0502020204030204" pitchFamily="34" charset="0"/>
                      </a:endParaRPr>
                    </a:p>
                  </a:txBody>
                  <a:tcPr marL="68580" marR="68580" marT="0" marB="0" anchor="ctr"/>
                </a:tc>
                <a:tc>
                  <a:txBody>
                    <a:bodyPr/>
                    <a:lstStyle/>
                    <a:p>
                      <a:pPr>
                        <a:lnSpc>
                          <a:spcPct val="115000"/>
                        </a:lnSpc>
                        <a:spcAft>
                          <a:spcPts val="800"/>
                        </a:spcAft>
                      </a:pPr>
                      <a:r>
                        <a:rPr lang="en-SE" sz="1050" kern="100">
                          <a:effectLst/>
                          <a:latin typeface="+mn-lt"/>
                          <a:cs typeface="Calibri" panose="020F0502020204030204" pitchFamily="34" charset="0"/>
                        </a:rPr>
                        <a:t># at risk</a:t>
                      </a:r>
                      <a:endParaRPr lang="en-SE" sz="1600" kern="100">
                        <a:effectLst/>
                        <a:latin typeface="+mn-lt"/>
                        <a:ea typeface="Aptos" panose="020B0004020202020204" pitchFamily="34" charset="0"/>
                        <a:cs typeface="Calibri" panose="020F0502020204030204" pitchFamily="34" charset="0"/>
                      </a:endParaRPr>
                    </a:p>
                  </a:txBody>
                  <a:tcPr marL="68580" marR="68580" marT="0" marB="0" anchor="ctr"/>
                </a:tc>
                <a:tc>
                  <a:txBody>
                    <a:bodyPr/>
                    <a:lstStyle/>
                    <a:p>
                      <a:pPr>
                        <a:lnSpc>
                          <a:spcPct val="115000"/>
                        </a:lnSpc>
                        <a:spcAft>
                          <a:spcPts val="800"/>
                        </a:spcAft>
                      </a:pPr>
                      <a:r>
                        <a:rPr lang="en-SE" sz="1050" kern="100" dirty="0">
                          <a:effectLst/>
                          <a:latin typeface="+mn-lt"/>
                          <a:cs typeface="Calibri" panose="020F0502020204030204" pitchFamily="34" charset="0"/>
                        </a:rPr>
                        <a:t>d (deaths)</a:t>
                      </a:r>
                      <a:endParaRPr lang="en-SE" sz="1600" kern="100" dirty="0">
                        <a:effectLst/>
                        <a:latin typeface="+mn-lt"/>
                        <a:ea typeface="Aptos" panose="020B0004020202020204" pitchFamily="34" charset="0"/>
                        <a:cs typeface="Calibri" panose="020F0502020204030204" pitchFamily="34" charset="0"/>
                      </a:endParaRPr>
                    </a:p>
                  </a:txBody>
                  <a:tcPr marL="68580" marR="68580" marT="0" marB="0" anchor="ctr"/>
                </a:tc>
                <a:tc>
                  <a:txBody>
                    <a:bodyPr/>
                    <a:lstStyle/>
                    <a:p>
                      <a:pPr>
                        <a:lnSpc>
                          <a:spcPct val="115000"/>
                        </a:lnSpc>
                        <a:spcAft>
                          <a:spcPts val="800"/>
                        </a:spcAft>
                      </a:pPr>
                      <a:r>
                        <a:rPr lang="en-SE" sz="1050" kern="100" dirty="0">
                          <a:effectLst/>
                          <a:latin typeface="+mn-lt"/>
                          <a:cs typeface="Calibri" panose="020F0502020204030204" pitchFamily="34" charset="0"/>
                        </a:rPr>
                        <a:t>w (censored)</a:t>
                      </a:r>
                      <a:endParaRPr lang="en-SE" sz="1600" kern="100" dirty="0">
                        <a:effectLst/>
                        <a:latin typeface="+mn-lt"/>
                        <a:ea typeface="Aptos" panose="020B0004020202020204" pitchFamily="34" charset="0"/>
                        <a:cs typeface="Calibri" panose="020F0502020204030204" pitchFamily="34" charset="0"/>
                      </a:endParaRPr>
                    </a:p>
                  </a:txBody>
                  <a:tcPr marL="68580" marR="68580" marT="0" marB="0" anchor="ctr"/>
                </a:tc>
                <a:tc>
                  <a:txBody>
                    <a:bodyPr/>
                    <a:lstStyle/>
                    <a:p>
                      <a:pPr>
                        <a:lnSpc>
                          <a:spcPct val="115000"/>
                        </a:lnSpc>
                        <a:spcAft>
                          <a:spcPts val="800"/>
                        </a:spcAft>
                      </a:pPr>
                      <a:r>
                        <a:rPr lang="en-SE" sz="1050" kern="100" dirty="0">
                          <a:effectLst/>
                          <a:latin typeface="+mn-lt"/>
                          <a:cs typeface="Calibri" panose="020F0502020204030204" pitchFamily="34" charset="0"/>
                        </a:rPr>
                        <a:t>p (probability)</a:t>
                      </a:r>
                      <a:endParaRPr lang="en-SE" sz="1600" kern="100" dirty="0">
                        <a:effectLst/>
                        <a:latin typeface="+mn-lt"/>
                        <a:ea typeface="Aptos" panose="020B0004020202020204" pitchFamily="34" charset="0"/>
                        <a:cs typeface="Calibri" panose="020F0502020204030204" pitchFamily="34" charset="0"/>
                      </a:endParaRPr>
                    </a:p>
                  </a:txBody>
                  <a:tcPr marL="68580" marR="68580" marT="0" marB="0" anchor="ctr"/>
                </a:tc>
                <a:tc>
                  <a:txBody>
                    <a:bodyPr/>
                    <a:lstStyle/>
                    <a:p>
                      <a:pPr>
                        <a:lnSpc>
                          <a:spcPct val="115000"/>
                        </a:lnSpc>
                        <a:spcAft>
                          <a:spcPts val="800"/>
                        </a:spcAft>
                      </a:pPr>
                      <a:r>
                        <a:rPr lang="en-SE" sz="1050" kern="100" dirty="0">
                          <a:effectLst/>
                          <a:latin typeface="+mn-lt"/>
                          <a:cs typeface="Calibri" panose="020F0502020204030204" pitchFamily="34" charset="0"/>
                        </a:rPr>
                        <a:t>S(t)</a:t>
                      </a:r>
                      <a:endParaRPr lang="en-SE" sz="1600" kern="100" dirty="0">
                        <a:effectLst/>
                        <a:latin typeface="+mn-lt"/>
                        <a:ea typeface="Aptos" panose="020B000402020202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1109216243"/>
                  </a:ext>
                </a:extLst>
              </a:tr>
              <a:tr h="165088">
                <a:tc>
                  <a:txBody>
                    <a:bodyPr/>
                    <a:lstStyle/>
                    <a:p>
                      <a:pPr>
                        <a:lnSpc>
                          <a:spcPct val="115000"/>
                        </a:lnSpc>
                        <a:spcAft>
                          <a:spcPts val="800"/>
                        </a:spcAft>
                      </a:pPr>
                      <a:r>
                        <a:rPr lang="en-SE" sz="1050" kern="100">
                          <a:effectLst/>
                          <a:latin typeface="+mn-lt"/>
                          <a:cs typeface="Calibri" panose="020F0502020204030204" pitchFamily="34" charset="0"/>
                        </a:rPr>
                        <a:t>2</a:t>
                      </a:r>
                      <a:endParaRPr lang="en-SE" sz="1600" kern="100">
                        <a:effectLst/>
                        <a:latin typeface="+mn-lt"/>
                        <a:ea typeface="Aptos" panose="020B0004020202020204" pitchFamily="34" charset="0"/>
                        <a:cs typeface="Calibri" panose="020F0502020204030204" pitchFamily="34" charset="0"/>
                      </a:endParaRPr>
                    </a:p>
                  </a:txBody>
                  <a:tcPr marL="68580" marR="68580" marT="0" marB="0"/>
                </a:tc>
                <a:tc>
                  <a:txBody>
                    <a:bodyPr/>
                    <a:lstStyle/>
                    <a:p>
                      <a:pPr algn="ctr">
                        <a:lnSpc>
                          <a:spcPct val="115000"/>
                        </a:lnSpc>
                        <a:spcAft>
                          <a:spcPts val="800"/>
                        </a:spcAft>
                      </a:pPr>
                      <a:r>
                        <a:rPr lang="en-SE" sz="1050" kern="100">
                          <a:effectLst/>
                          <a:latin typeface="+mn-lt"/>
                          <a:cs typeface="Calibri" panose="020F0502020204030204" pitchFamily="34" charset="0"/>
                        </a:rPr>
                        <a:t>35</a:t>
                      </a:r>
                      <a:endParaRPr lang="en-SE" sz="1600" kern="100">
                        <a:effectLst/>
                        <a:latin typeface="+mn-lt"/>
                        <a:ea typeface="Aptos" panose="020B0004020202020204" pitchFamily="34" charset="0"/>
                        <a:cs typeface="Calibri" panose="020F0502020204030204" pitchFamily="34" charset="0"/>
                      </a:endParaRPr>
                    </a:p>
                  </a:txBody>
                  <a:tcPr marL="68580" marR="68580" marT="0" marB="0" anchor="ctr"/>
                </a:tc>
                <a:tc>
                  <a:txBody>
                    <a:bodyPr/>
                    <a:lstStyle/>
                    <a:p>
                      <a:pPr algn="ctr">
                        <a:lnSpc>
                          <a:spcPct val="115000"/>
                        </a:lnSpc>
                        <a:spcAft>
                          <a:spcPts val="800"/>
                        </a:spcAft>
                      </a:pPr>
                      <a:r>
                        <a:rPr lang="en-SE" sz="1050" kern="100">
                          <a:effectLst/>
                          <a:latin typeface="+mn-lt"/>
                          <a:cs typeface="Calibri" panose="020F0502020204030204" pitchFamily="34" charset="0"/>
                        </a:rPr>
                        <a:t>1</a:t>
                      </a:r>
                      <a:endParaRPr lang="en-SE" sz="1600" kern="100">
                        <a:effectLst/>
                        <a:latin typeface="+mn-lt"/>
                        <a:ea typeface="Aptos" panose="020B0004020202020204" pitchFamily="34" charset="0"/>
                        <a:cs typeface="Calibri" panose="020F0502020204030204" pitchFamily="34" charset="0"/>
                      </a:endParaRPr>
                    </a:p>
                  </a:txBody>
                  <a:tcPr marL="68580" marR="68580" marT="0" marB="0" anchor="ctr"/>
                </a:tc>
                <a:tc>
                  <a:txBody>
                    <a:bodyPr/>
                    <a:lstStyle/>
                    <a:p>
                      <a:pPr algn="ctr">
                        <a:lnSpc>
                          <a:spcPct val="115000"/>
                        </a:lnSpc>
                        <a:spcAft>
                          <a:spcPts val="800"/>
                        </a:spcAft>
                      </a:pPr>
                      <a:r>
                        <a:rPr lang="en-SE" sz="1050" kern="100">
                          <a:effectLst/>
                          <a:latin typeface="+mn-lt"/>
                          <a:cs typeface="Calibri" panose="020F0502020204030204" pitchFamily="34" charset="0"/>
                        </a:rPr>
                        <a:t>1</a:t>
                      </a:r>
                      <a:endParaRPr lang="en-SE" sz="1600" kern="100">
                        <a:effectLst/>
                        <a:latin typeface="+mn-lt"/>
                        <a:ea typeface="Aptos" panose="020B0004020202020204" pitchFamily="34" charset="0"/>
                        <a:cs typeface="Calibri" panose="020F0502020204030204" pitchFamily="34" charset="0"/>
                      </a:endParaRPr>
                    </a:p>
                  </a:txBody>
                  <a:tcPr marL="68580" marR="68580" marT="0" marB="0" anchor="ctr"/>
                </a:tc>
                <a:tc>
                  <a:txBody>
                    <a:bodyPr/>
                    <a:lstStyle/>
                    <a:p>
                      <a:pPr>
                        <a:lnSpc>
                          <a:spcPct val="115000"/>
                        </a:lnSpc>
                        <a:spcAft>
                          <a:spcPts val="800"/>
                        </a:spcAft>
                      </a:pPr>
                      <a:r>
                        <a:rPr lang="en-SE" sz="1050" kern="100">
                          <a:effectLst/>
                          <a:latin typeface="+mn-lt"/>
                          <a:cs typeface="Calibri" panose="020F0502020204030204" pitchFamily="34" charset="0"/>
                        </a:rPr>
                        <a:t>1-1/35 = 0.971</a:t>
                      </a:r>
                      <a:endParaRPr lang="en-SE" sz="1600" kern="100">
                        <a:effectLst/>
                        <a:latin typeface="+mn-lt"/>
                        <a:ea typeface="Aptos" panose="020B0004020202020204" pitchFamily="34" charset="0"/>
                        <a:cs typeface="Calibri" panose="020F0502020204030204" pitchFamily="34" charset="0"/>
                      </a:endParaRPr>
                    </a:p>
                  </a:txBody>
                  <a:tcPr marL="68580" marR="68580" marT="0" marB="0"/>
                </a:tc>
                <a:tc>
                  <a:txBody>
                    <a:bodyPr/>
                    <a:lstStyle/>
                    <a:p>
                      <a:pPr>
                        <a:lnSpc>
                          <a:spcPct val="115000"/>
                        </a:lnSpc>
                        <a:spcAft>
                          <a:spcPts val="800"/>
                        </a:spcAft>
                      </a:pPr>
                      <a:r>
                        <a:rPr lang="en-SE" sz="1050" kern="100">
                          <a:effectLst/>
                          <a:latin typeface="+mn-lt"/>
                          <a:cs typeface="Calibri" panose="020F0502020204030204" pitchFamily="34" charset="0"/>
                        </a:rPr>
                        <a:t>1.000*0.971 = 0.971</a:t>
                      </a:r>
                      <a:endParaRPr lang="en-SE" sz="1600" kern="100">
                        <a:effectLst/>
                        <a:latin typeface="+mn-lt"/>
                        <a:ea typeface="Aptos" panose="020B0004020202020204" pitchFamily="34" charset="0"/>
                        <a:cs typeface="Calibri" panose="020F0502020204030204" pitchFamily="34" charset="0"/>
                      </a:endParaRPr>
                    </a:p>
                  </a:txBody>
                  <a:tcPr marL="68580" marR="68580" marT="0" marB="0"/>
                </a:tc>
                <a:extLst>
                  <a:ext uri="{0D108BD9-81ED-4DB2-BD59-A6C34878D82A}">
                    <a16:rowId xmlns:a16="http://schemas.microsoft.com/office/drawing/2014/main" val="1270345151"/>
                  </a:ext>
                </a:extLst>
              </a:tr>
              <a:tr h="165088">
                <a:tc>
                  <a:txBody>
                    <a:bodyPr/>
                    <a:lstStyle/>
                    <a:p>
                      <a:pPr>
                        <a:lnSpc>
                          <a:spcPct val="115000"/>
                        </a:lnSpc>
                        <a:spcAft>
                          <a:spcPts val="800"/>
                        </a:spcAft>
                      </a:pPr>
                      <a:r>
                        <a:rPr lang="en-SE" sz="1050" kern="100" dirty="0">
                          <a:effectLst/>
                          <a:latin typeface="+mn-lt"/>
                          <a:cs typeface="Calibri" panose="020F0502020204030204" pitchFamily="34" charset="0"/>
                        </a:rPr>
                        <a:t>3</a:t>
                      </a:r>
                      <a:endParaRPr lang="en-SE" sz="1600" kern="100" dirty="0">
                        <a:effectLst/>
                        <a:latin typeface="+mn-lt"/>
                        <a:ea typeface="Aptos" panose="020B0004020202020204" pitchFamily="34" charset="0"/>
                        <a:cs typeface="Calibri" panose="020F0502020204030204" pitchFamily="34" charset="0"/>
                      </a:endParaRPr>
                    </a:p>
                  </a:txBody>
                  <a:tcPr marL="68580" marR="68580" marT="0" marB="0"/>
                </a:tc>
                <a:tc>
                  <a:txBody>
                    <a:bodyPr/>
                    <a:lstStyle/>
                    <a:p>
                      <a:pPr algn="ctr">
                        <a:lnSpc>
                          <a:spcPct val="115000"/>
                        </a:lnSpc>
                        <a:spcAft>
                          <a:spcPts val="800"/>
                        </a:spcAft>
                      </a:pPr>
                      <a:r>
                        <a:rPr lang="en-SE" sz="1050" kern="100">
                          <a:effectLst/>
                          <a:latin typeface="+mn-lt"/>
                          <a:cs typeface="Calibri" panose="020F0502020204030204" pitchFamily="34" charset="0"/>
                        </a:rPr>
                        <a:t>33</a:t>
                      </a:r>
                      <a:endParaRPr lang="en-SE" sz="1600" kern="100">
                        <a:effectLst/>
                        <a:latin typeface="+mn-lt"/>
                        <a:ea typeface="Aptos" panose="020B0004020202020204" pitchFamily="34" charset="0"/>
                        <a:cs typeface="Calibri" panose="020F0502020204030204" pitchFamily="34" charset="0"/>
                      </a:endParaRPr>
                    </a:p>
                  </a:txBody>
                  <a:tcPr marL="68580" marR="68580" marT="0" marB="0" anchor="ctr"/>
                </a:tc>
                <a:tc>
                  <a:txBody>
                    <a:bodyPr/>
                    <a:lstStyle/>
                    <a:p>
                      <a:pPr algn="ctr">
                        <a:lnSpc>
                          <a:spcPct val="115000"/>
                        </a:lnSpc>
                        <a:spcAft>
                          <a:spcPts val="800"/>
                        </a:spcAft>
                      </a:pPr>
                      <a:r>
                        <a:rPr lang="en-SE" sz="1050" kern="100" dirty="0">
                          <a:effectLst/>
                          <a:latin typeface="+mn-lt"/>
                          <a:cs typeface="Calibri" panose="020F0502020204030204" pitchFamily="34" charset="0"/>
                        </a:rPr>
                        <a:t>1</a:t>
                      </a:r>
                      <a:endParaRPr lang="en-SE" sz="1600" kern="100" dirty="0">
                        <a:effectLst/>
                        <a:latin typeface="+mn-lt"/>
                        <a:ea typeface="Aptos" panose="020B0004020202020204" pitchFamily="34" charset="0"/>
                        <a:cs typeface="Calibri" panose="020F0502020204030204" pitchFamily="34" charset="0"/>
                      </a:endParaRPr>
                    </a:p>
                  </a:txBody>
                  <a:tcPr marL="68580" marR="68580" marT="0" marB="0" anchor="ctr"/>
                </a:tc>
                <a:tc>
                  <a:txBody>
                    <a:bodyPr/>
                    <a:lstStyle/>
                    <a:p>
                      <a:pPr algn="ctr">
                        <a:lnSpc>
                          <a:spcPct val="115000"/>
                        </a:lnSpc>
                        <a:spcAft>
                          <a:spcPts val="800"/>
                        </a:spcAft>
                      </a:pPr>
                      <a:r>
                        <a:rPr lang="en-SE" sz="1050" kern="100">
                          <a:effectLst/>
                          <a:latin typeface="+mn-lt"/>
                          <a:cs typeface="Calibri" panose="020F0502020204030204" pitchFamily="34" charset="0"/>
                        </a:rPr>
                        <a:t>0</a:t>
                      </a:r>
                      <a:endParaRPr lang="en-SE" sz="1600" kern="100">
                        <a:effectLst/>
                        <a:latin typeface="+mn-lt"/>
                        <a:ea typeface="Aptos" panose="020B0004020202020204" pitchFamily="34" charset="0"/>
                        <a:cs typeface="Calibri" panose="020F0502020204030204" pitchFamily="34" charset="0"/>
                      </a:endParaRPr>
                    </a:p>
                  </a:txBody>
                  <a:tcPr marL="68580" marR="68580" marT="0" marB="0" anchor="ctr"/>
                </a:tc>
                <a:tc>
                  <a:txBody>
                    <a:bodyPr/>
                    <a:lstStyle/>
                    <a:p>
                      <a:pPr>
                        <a:lnSpc>
                          <a:spcPct val="115000"/>
                        </a:lnSpc>
                        <a:spcAft>
                          <a:spcPts val="800"/>
                        </a:spcAft>
                      </a:pPr>
                      <a:r>
                        <a:rPr lang="en-SE" sz="1050" kern="100" dirty="0">
                          <a:effectLst/>
                          <a:latin typeface="+mn-lt"/>
                          <a:cs typeface="Calibri" panose="020F0502020204030204" pitchFamily="34" charset="0"/>
                        </a:rPr>
                        <a:t>1-1/33 = 0.970</a:t>
                      </a:r>
                      <a:endParaRPr lang="en-SE" sz="1600" kern="100" dirty="0">
                        <a:effectLst/>
                        <a:latin typeface="+mn-lt"/>
                        <a:ea typeface="Aptos" panose="020B0004020202020204" pitchFamily="34" charset="0"/>
                        <a:cs typeface="Calibri" panose="020F0502020204030204" pitchFamily="34" charset="0"/>
                      </a:endParaRPr>
                    </a:p>
                  </a:txBody>
                  <a:tcPr marL="68580" marR="68580" marT="0" marB="0"/>
                </a:tc>
                <a:tc>
                  <a:txBody>
                    <a:bodyPr/>
                    <a:lstStyle/>
                    <a:p>
                      <a:pPr>
                        <a:lnSpc>
                          <a:spcPct val="115000"/>
                        </a:lnSpc>
                        <a:spcAft>
                          <a:spcPts val="800"/>
                        </a:spcAft>
                      </a:pPr>
                      <a:r>
                        <a:rPr lang="en-SE" sz="1050" kern="100" dirty="0">
                          <a:effectLst/>
                          <a:latin typeface="+mn-lt"/>
                          <a:cs typeface="Calibri" panose="020F0502020204030204" pitchFamily="34" charset="0"/>
                        </a:rPr>
                        <a:t>0.942</a:t>
                      </a:r>
                      <a:endParaRPr lang="en-SE" sz="1600" kern="100" dirty="0">
                        <a:effectLst/>
                        <a:latin typeface="+mn-lt"/>
                        <a:ea typeface="Aptos" panose="020B0004020202020204" pitchFamily="34" charset="0"/>
                        <a:cs typeface="Calibri" panose="020F0502020204030204" pitchFamily="34" charset="0"/>
                      </a:endParaRPr>
                    </a:p>
                  </a:txBody>
                  <a:tcPr marL="68580" marR="68580" marT="0" marB="0"/>
                </a:tc>
                <a:extLst>
                  <a:ext uri="{0D108BD9-81ED-4DB2-BD59-A6C34878D82A}">
                    <a16:rowId xmlns:a16="http://schemas.microsoft.com/office/drawing/2014/main" val="1145607793"/>
                  </a:ext>
                </a:extLst>
              </a:tr>
              <a:tr h="165088">
                <a:tc>
                  <a:txBody>
                    <a:bodyPr/>
                    <a:lstStyle/>
                    <a:p>
                      <a:pPr>
                        <a:lnSpc>
                          <a:spcPct val="115000"/>
                        </a:lnSpc>
                        <a:spcAft>
                          <a:spcPts val="800"/>
                        </a:spcAft>
                      </a:pPr>
                      <a:r>
                        <a:rPr lang="en-SE" sz="1050" kern="100">
                          <a:effectLst/>
                          <a:latin typeface="+mn-lt"/>
                          <a:cs typeface="Calibri" panose="020F0502020204030204" pitchFamily="34" charset="0"/>
                        </a:rPr>
                        <a:t>5</a:t>
                      </a:r>
                      <a:endParaRPr lang="en-SE" sz="1600" kern="100">
                        <a:effectLst/>
                        <a:latin typeface="+mn-lt"/>
                        <a:ea typeface="Aptos" panose="020B0004020202020204" pitchFamily="34" charset="0"/>
                        <a:cs typeface="Calibri" panose="020F0502020204030204" pitchFamily="34" charset="0"/>
                      </a:endParaRPr>
                    </a:p>
                  </a:txBody>
                  <a:tcPr marL="68580" marR="68580" marT="0" marB="0"/>
                </a:tc>
                <a:tc>
                  <a:txBody>
                    <a:bodyPr/>
                    <a:lstStyle/>
                    <a:p>
                      <a:pPr algn="ctr">
                        <a:lnSpc>
                          <a:spcPct val="115000"/>
                        </a:lnSpc>
                        <a:spcAft>
                          <a:spcPts val="800"/>
                        </a:spcAft>
                      </a:pPr>
                      <a:r>
                        <a:rPr lang="en-SE" sz="1050" kern="100">
                          <a:effectLst/>
                          <a:latin typeface="+mn-lt"/>
                          <a:cs typeface="Calibri" panose="020F0502020204030204" pitchFamily="34" charset="0"/>
                        </a:rPr>
                        <a:t>32</a:t>
                      </a:r>
                      <a:endParaRPr lang="en-SE" sz="1600" kern="100">
                        <a:effectLst/>
                        <a:latin typeface="+mn-lt"/>
                        <a:ea typeface="Aptos" panose="020B0004020202020204" pitchFamily="34" charset="0"/>
                        <a:cs typeface="Calibri" panose="020F0502020204030204" pitchFamily="34" charset="0"/>
                      </a:endParaRPr>
                    </a:p>
                  </a:txBody>
                  <a:tcPr marL="68580" marR="68580" marT="0" marB="0" anchor="ctr"/>
                </a:tc>
                <a:tc>
                  <a:txBody>
                    <a:bodyPr/>
                    <a:lstStyle/>
                    <a:p>
                      <a:pPr algn="ctr">
                        <a:lnSpc>
                          <a:spcPct val="115000"/>
                        </a:lnSpc>
                        <a:spcAft>
                          <a:spcPts val="800"/>
                        </a:spcAft>
                      </a:pPr>
                      <a:r>
                        <a:rPr lang="en-SE" sz="1050" kern="100">
                          <a:effectLst/>
                          <a:latin typeface="+mn-lt"/>
                          <a:cs typeface="Calibri" panose="020F0502020204030204" pitchFamily="34" charset="0"/>
                        </a:rPr>
                        <a:t>1</a:t>
                      </a:r>
                      <a:endParaRPr lang="en-SE" sz="1600" kern="100">
                        <a:effectLst/>
                        <a:latin typeface="+mn-lt"/>
                        <a:ea typeface="Aptos" panose="020B0004020202020204" pitchFamily="34" charset="0"/>
                        <a:cs typeface="Calibri" panose="020F0502020204030204" pitchFamily="34" charset="0"/>
                      </a:endParaRPr>
                    </a:p>
                  </a:txBody>
                  <a:tcPr marL="68580" marR="68580" marT="0" marB="0" anchor="ctr"/>
                </a:tc>
                <a:tc>
                  <a:txBody>
                    <a:bodyPr/>
                    <a:lstStyle/>
                    <a:p>
                      <a:pPr algn="ctr">
                        <a:lnSpc>
                          <a:spcPct val="115000"/>
                        </a:lnSpc>
                        <a:spcAft>
                          <a:spcPts val="800"/>
                        </a:spcAft>
                      </a:pPr>
                      <a:r>
                        <a:rPr lang="en-SE" sz="1050" kern="100">
                          <a:effectLst/>
                          <a:latin typeface="+mn-lt"/>
                          <a:cs typeface="Calibri" panose="020F0502020204030204" pitchFamily="34" charset="0"/>
                        </a:rPr>
                        <a:t>0</a:t>
                      </a:r>
                      <a:endParaRPr lang="en-SE" sz="1600" kern="100">
                        <a:effectLst/>
                        <a:latin typeface="+mn-lt"/>
                        <a:ea typeface="Aptos" panose="020B0004020202020204" pitchFamily="34" charset="0"/>
                        <a:cs typeface="Calibri" panose="020F0502020204030204" pitchFamily="34" charset="0"/>
                      </a:endParaRPr>
                    </a:p>
                  </a:txBody>
                  <a:tcPr marL="68580" marR="68580" marT="0" marB="0" anchor="ctr"/>
                </a:tc>
                <a:tc>
                  <a:txBody>
                    <a:bodyPr/>
                    <a:lstStyle/>
                    <a:p>
                      <a:pPr>
                        <a:lnSpc>
                          <a:spcPct val="115000"/>
                        </a:lnSpc>
                        <a:spcAft>
                          <a:spcPts val="800"/>
                        </a:spcAft>
                      </a:pPr>
                      <a:r>
                        <a:rPr lang="en-SE" sz="1050" kern="100" dirty="0">
                          <a:effectLst/>
                          <a:latin typeface="+mn-lt"/>
                          <a:cs typeface="Calibri" panose="020F0502020204030204" pitchFamily="34" charset="0"/>
                        </a:rPr>
                        <a:t>0.969</a:t>
                      </a:r>
                      <a:endParaRPr lang="en-SE" sz="1600" kern="100" dirty="0">
                        <a:effectLst/>
                        <a:latin typeface="+mn-lt"/>
                        <a:ea typeface="Aptos" panose="020B0004020202020204" pitchFamily="34" charset="0"/>
                        <a:cs typeface="Calibri" panose="020F0502020204030204" pitchFamily="34" charset="0"/>
                      </a:endParaRPr>
                    </a:p>
                  </a:txBody>
                  <a:tcPr marL="68580" marR="68580" marT="0" marB="0"/>
                </a:tc>
                <a:tc>
                  <a:txBody>
                    <a:bodyPr/>
                    <a:lstStyle/>
                    <a:p>
                      <a:pPr>
                        <a:lnSpc>
                          <a:spcPct val="115000"/>
                        </a:lnSpc>
                        <a:spcAft>
                          <a:spcPts val="800"/>
                        </a:spcAft>
                      </a:pPr>
                      <a:r>
                        <a:rPr lang="en-SE" sz="1050" kern="100" dirty="0">
                          <a:effectLst/>
                          <a:latin typeface="+mn-lt"/>
                          <a:cs typeface="Calibri" panose="020F0502020204030204" pitchFamily="34" charset="0"/>
                        </a:rPr>
                        <a:t>0.912</a:t>
                      </a:r>
                      <a:endParaRPr lang="en-SE" sz="1600" kern="100" dirty="0">
                        <a:effectLst/>
                        <a:latin typeface="+mn-lt"/>
                        <a:ea typeface="Aptos" panose="020B0004020202020204" pitchFamily="34" charset="0"/>
                        <a:cs typeface="Calibri" panose="020F0502020204030204" pitchFamily="34" charset="0"/>
                      </a:endParaRPr>
                    </a:p>
                  </a:txBody>
                  <a:tcPr marL="68580" marR="68580" marT="0" marB="0"/>
                </a:tc>
                <a:extLst>
                  <a:ext uri="{0D108BD9-81ED-4DB2-BD59-A6C34878D82A}">
                    <a16:rowId xmlns:a16="http://schemas.microsoft.com/office/drawing/2014/main" val="4204596270"/>
                  </a:ext>
                </a:extLst>
              </a:tr>
              <a:tr h="165088">
                <a:tc>
                  <a:txBody>
                    <a:bodyPr/>
                    <a:lstStyle/>
                    <a:p>
                      <a:pPr>
                        <a:lnSpc>
                          <a:spcPct val="115000"/>
                        </a:lnSpc>
                        <a:spcAft>
                          <a:spcPts val="800"/>
                        </a:spcAft>
                      </a:pPr>
                      <a:r>
                        <a:rPr lang="en-SE" sz="1050" kern="100">
                          <a:effectLst/>
                          <a:latin typeface="+mn-lt"/>
                          <a:cs typeface="Calibri" panose="020F0502020204030204" pitchFamily="34" charset="0"/>
                        </a:rPr>
                        <a:t>7</a:t>
                      </a:r>
                      <a:endParaRPr lang="en-SE" sz="1600" kern="100">
                        <a:effectLst/>
                        <a:latin typeface="+mn-lt"/>
                        <a:ea typeface="Aptos" panose="020B0004020202020204" pitchFamily="34" charset="0"/>
                        <a:cs typeface="Calibri" panose="020F0502020204030204" pitchFamily="34" charset="0"/>
                      </a:endParaRPr>
                    </a:p>
                  </a:txBody>
                  <a:tcPr marL="68580" marR="68580" marT="0" marB="0"/>
                </a:tc>
                <a:tc>
                  <a:txBody>
                    <a:bodyPr/>
                    <a:lstStyle/>
                    <a:p>
                      <a:pPr algn="ctr">
                        <a:lnSpc>
                          <a:spcPct val="115000"/>
                        </a:lnSpc>
                        <a:spcAft>
                          <a:spcPts val="800"/>
                        </a:spcAft>
                      </a:pPr>
                      <a:r>
                        <a:rPr lang="en-SE" sz="1050" kern="100">
                          <a:effectLst/>
                          <a:latin typeface="+mn-lt"/>
                          <a:cs typeface="Calibri" panose="020F0502020204030204" pitchFamily="34" charset="0"/>
                        </a:rPr>
                        <a:t>31</a:t>
                      </a:r>
                      <a:endParaRPr lang="en-SE" sz="1600" kern="100">
                        <a:effectLst/>
                        <a:latin typeface="+mn-lt"/>
                        <a:ea typeface="Aptos" panose="020B0004020202020204" pitchFamily="34" charset="0"/>
                        <a:cs typeface="Calibri" panose="020F0502020204030204" pitchFamily="34" charset="0"/>
                      </a:endParaRPr>
                    </a:p>
                  </a:txBody>
                  <a:tcPr marL="68580" marR="68580" marT="0" marB="0" anchor="ctr"/>
                </a:tc>
                <a:tc>
                  <a:txBody>
                    <a:bodyPr/>
                    <a:lstStyle/>
                    <a:p>
                      <a:pPr algn="ctr">
                        <a:lnSpc>
                          <a:spcPct val="115000"/>
                        </a:lnSpc>
                        <a:spcAft>
                          <a:spcPts val="800"/>
                        </a:spcAft>
                      </a:pPr>
                      <a:r>
                        <a:rPr lang="en-SE" sz="1050" kern="100">
                          <a:effectLst/>
                          <a:latin typeface="+mn-lt"/>
                          <a:cs typeface="Calibri" panose="020F0502020204030204" pitchFamily="34" charset="0"/>
                        </a:rPr>
                        <a:t>1</a:t>
                      </a:r>
                      <a:endParaRPr lang="en-SE" sz="1600" kern="100">
                        <a:effectLst/>
                        <a:latin typeface="+mn-lt"/>
                        <a:ea typeface="Aptos" panose="020B0004020202020204" pitchFamily="34" charset="0"/>
                        <a:cs typeface="Calibri" panose="020F0502020204030204" pitchFamily="34" charset="0"/>
                      </a:endParaRPr>
                    </a:p>
                  </a:txBody>
                  <a:tcPr marL="68580" marR="68580" marT="0" marB="0" anchor="ctr"/>
                </a:tc>
                <a:tc>
                  <a:txBody>
                    <a:bodyPr/>
                    <a:lstStyle/>
                    <a:p>
                      <a:pPr algn="ctr">
                        <a:lnSpc>
                          <a:spcPct val="115000"/>
                        </a:lnSpc>
                        <a:spcAft>
                          <a:spcPts val="800"/>
                        </a:spcAft>
                      </a:pPr>
                      <a:r>
                        <a:rPr lang="en-SE" sz="1050" kern="100">
                          <a:effectLst/>
                          <a:latin typeface="+mn-lt"/>
                          <a:cs typeface="Calibri" panose="020F0502020204030204" pitchFamily="34" charset="0"/>
                        </a:rPr>
                        <a:t>0</a:t>
                      </a:r>
                      <a:endParaRPr lang="en-SE" sz="1600" kern="100">
                        <a:effectLst/>
                        <a:latin typeface="+mn-lt"/>
                        <a:ea typeface="Aptos" panose="020B0004020202020204" pitchFamily="34" charset="0"/>
                        <a:cs typeface="Calibri" panose="020F0502020204030204" pitchFamily="34" charset="0"/>
                      </a:endParaRPr>
                    </a:p>
                  </a:txBody>
                  <a:tcPr marL="68580" marR="68580" marT="0" marB="0" anchor="ctr"/>
                </a:tc>
                <a:tc>
                  <a:txBody>
                    <a:bodyPr/>
                    <a:lstStyle/>
                    <a:p>
                      <a:pPr>
                        <a:lnSpc>
                          <a:spcPct val="115000"/>
                        </a:lnSpc>
                        <a:spcAft>
                          <a:spcPts val="800"/>
                        </a:spcAft>
                      </a:pPr>
                      <a:r>
                        <a:rPr lang="en-SE" sz="1050" kern="100" dirty="0">
                          <a:effectLst/>
                          <a:latin typeface="+mn-lt"/>
                          <a:cs typeface="Calibri" panose="020F0502020204030204" pitchFamily="34" charset="0"/>
                        </a:rPr>
                        <a:t>0.968</a:t>
                      </a:r>
                      <a:endParaRPr lang="en-SE" sz="1600" kern="100" dirty="0">
                        <a:effectLst/>
                        <a:latin typeface="+mn-lt"/>
                        <a:ea typeface="Aptos" panose="020B0004020202020204" pitchFamily="34" charset="0"/>
                        <a:cs typeface="Calibri" panose="020F0502020204030204" pitchFamily="34" charset="0"/>
                      </a:endParaRPr>
                    </a:p>
                  </a:txBody>
                  <a:tcPr marL="68580" marR="68580" marT="0" marB="0"/>
                </a:tc>
                <a:tc>
                  <a:txBody>
                    <a:bodyPr/>
                    <a:lstStyle/>
                    <a:p>
                      <a:pPr>
                        <a:lnSpc>
                          <a:spcPct val="115000"/>
                        </a:lnSpc>
                        <a:spcAft>
                          <a:spcPts val="800"/>
                        </a:spcAft>
                      </a:pPr>
                      <a:r>
                        <a:rPr lang="en-SE" sz="1050" kern="100" dirty="0">
                          <a:effectLst/>
                          <a:latin typeface="+mn-lt"/>
                          <a:cs typeface="Calibri" panose="020F0502020204030204" pitchFamily="34" charset="0"/>
                        </a:rPr>
                        <a:t>0.884</a:t>
                      </a:r>
                      <a:endParaRPr lang="en-SE" sz="1600" kern="100" dirty="0">
                        <a:effectLst/>
                        <a:latin typeface="+mn-lt"/>
                        <a:ea typeface="Aptos" panose="020B0004020202020204" pitchFamily="34" charset="0"/>
                        <a:cs typeface="Calibri" panose="020F0502020204030204" pitchFamily="34" charset="0"/>
                      </a:endParaRPr>
                    </a:p>
                  </a:txBody>
                  <a:tcPr marL="68580" marR="68580" marT="0" marB="0"/>
                </a:tc>
                <a:extLst>
                  <a:ext uri="{0D108BD9-81ED-4DB2-BD59-A6C34878D82A}">
                    <a16:rowId xmlns:a16="http://schemas.microsoft.com/office/drawing/2014/main" val="598431784"/>
                  </a:ext>
                </a:extLst>
              </a:tr>
              <a:tr h="165088">
                <a:tc>
                  <a:txBody>
                    <a:bodyPr/>
                    <a:lstStyle/>
                    <a:p>
                      <a:pPr>
                        <a:lnSpc>
                          <a:spcPct val="115000"/>
                        </a:lnSpc>
                        <a:spcAft>
                          <a:spcPts val="800"/>
                        </a:spcAft>
                      </a:pPr>
                      <a:r>
                        <a:rPr lang="en-SE" sz="1050" kern="100">
                          <a:effectLst/>
                          <a:latin typeface="+mn-lt"/>
                          <a:cs typeface="Calibri" panose="020F0502020204030204" pitchFamily="34" charset="0"/>
                        </a:rPr>
                        <a:t>8</a:t>
                      </a:r>
                      <a:endParaRPr lang="en-SE" sz="1600" kern="100">
                        <a:effectLst/>
                        <a:latin typeface="+mn-lt"/>
                        <a:ea typeface="Aptos" panose="020B0004020202020204" pitchFamily="34" charset="0"/>
                        <a:cs typeface="Calibri" panose="020F0502020204030204" pitchFamily="34" charset="0"/>
                      </a:endParaRPr>
                    </a:p>
                  </a:txBody>
                  <a:tcPr marL="68580" marR="68580" marT="0" marB="0"/>
                </a:tc>
                <a:tc>
                  <a:txBody>
                    <a:bodyPr/>
                    <a:lstStyle/>
                    <a:p>
                      <a:pPr algn="ctr">
                        <a:lnSpc>
                          <a:spcPct val="115000"/>
                        </a:lnSpc>
                        <a:spcAft>
                          <a:spcPts val="800"/>
                        </a:spcAft>
                      </a:pPr>
                      <a:r>
                        <a:rPr lang="en-SE" sz="1050" kern="100">
                          <a:effectLst/>
                          <a:latin typeface="+mn-lt"/>
                          <a:cs typeface="Calibri" panose="020F0502020204030204" pitchFamily="34" charset="0"/>
                        </a:rPr>
                        <a:t>30</a:t>
                      </a:r>
                      <a:endParaRPr lang="en-SE" sz="1600" kern="100">
                        <a:effectLst/>
                        <a:latin typeface="+mn-lt"/>
                        <a:ea typeface="Aptos" panose="020B0004020202020204" pitchFamily="34" charset="0"/>
                        <a:cs typeface="Calibri" panose="020F0502020204030204" pitchFamily="34" charset="0"/>
                      </a:endParaRPr>
                    </a:p>
                  </a:txBody>
                  <a:tcPr marL="68580" marR="68580" marT="0" marB="0" anchor="ctr"/>
                </a:tc>
                <a:tc>
                  <a:txBody>
                    <a:bodyPr/>
                    <a:lstStyle/>
                    <a:p>
                      <a:pPr algn="ctr">
                        <a:lnSpc>
                          <a:spcPct val="115000"/>
                        </a:lnSpc>
                        <a:spcAft>
                          <a:spcPts val="800"/>
                        </a:spcAft>
                      </a:pPr>
                      <a:r>
                        <a:rPr lang="en-SE" sz="1050" kern="100">
                          <a:effectLst/>
                          <a:latin typeface="+mn-lt"/>
                          <a:cs typeface="Calibri" panose="020F0502020204030204" pitchFamily="34" charset="0"/>
                        </a:rPr>
                        <a:t>1</a:t>
                      </a:r>
                      <a:endParaRPr lang="en-SE" sz="1600" kern="100">
                        <a:effectLst/>
                        <a:latin typeface="+mn-lt"/>
                        <a:ea typeface="Aptos" panose="020B0004020202020204" pitchFamily="34" charset="0"/>
                        <a:cs typeface="Calibri" panose="020F0502020204030204" pitchFamily="34" charset="0"/>
                      </a:endParaRPr>
                    </a:p>
                  </a:txBody>
                  <a:tcPr marL="68580" marR="68580" marT="0" marB="0" anchor="ctr"/>
                </a:tc>
                <a:tc>
                  <a:txBody>
                    <a:bodyPr/>
                    <a:lstStyle/>
                    <a:p>
                      <a:pPr algn="ctr">
                        <a:lnSpc>
                          <a:spcPct val="115000"/>
                        </a:lnSpc>
                        <a:spcAft>
                          <a:spcPts val="800"/>
                        </a:spcAft>
                      </a:pPr>
                      <a:r>
                        <a:rPr lang="en-SE" sz="1050" kern="100">
                          <a:effectLst/>
                          <a:latin typeface="+mn-lt"/>
                          <a:cs typeface="Calibri" panose="020F0502020204030204" pitchFamily="34" charset="0"/>
                        </a:rPr>
                        <a:t>0</a:t>
                      </a:r>
                      <a:endParaRPr lang="en-SE" sz="1600" kern="100">
                        <a:effectLst/>
                        <a:latin typeface="+mn-lt"/>
                        <a:ea typeface="Aptos" panose="020B0004020202020204" pitchFamily="34" charset="0"/>
                        <a:cs typeface="Calibri" panose="020F0502020204030204" pitchFamily="34" charset="0"/>
                      </a:endParaRPr>
                    </a:p>
                  </a:txBody>
                  <a:tcPr marL="68580" marR="68580" marT="0" marB="0" anchor="ctr"/>
                </a:tc>
                <a:tc>
                  <a:txBody>
                    <a:bodyPr/>
                    <a:lstStyle/>
                    <a:p>
                      <a:pPr>
                        <a:lnSpc>
                          <a:spcPct val="115000"/>
                        </a:lnSpc>
                        <a:spcAft>
                          <a:spcPts val="800"/>
                        </a:spcAft>
                      </a:pPr>
                      <a:r>
                        <a:rPr lang="en-SE" sz="1050" kern="100" dirty="0">
                          <a:effectLst/>
                          <a:latin typeface="+mn-lt"/>
                          <a:cs typeface="Calibri" panose="020F0502020204030204" pitchFamily="34" charset="0"/>
                        </a:rPr>
                        <a:t>0.967</a:t>
                      </a:r>
                      <a:endParaRPr lang="en-SE" sz="1600" kern="100" dirty="0">
                        <a:effectLst/>
                        <a:latin typeface="+mn-lt"/>
                        <a:ea typeface="Aptos" panose="020B0004020202020204" pitchFamily="34" charset="0"/>
                        <a:cs typeface="Calibri" panose="020F0502020204030204" pitchFamily="34" charset="0"/>
                      </a:endParaRPr>
                    </a:p>
                  </a:txBody>
                  <a:tcPr marL="68580" marR="68580" marT="0" marB="0"/>
                </a:tc>
                <a:tc>
                  <a:txBody>
                    <a:bodyPr/>
                    <a:lstStyle/>
                    <a:p>
                      <a:pPr>
                        <a:lnSpc>
                          <a:spcPct val="115000"/>
                        </a:lnSpc>
                        <a:spcAft>
                          <a:spcPts val="800"/>
                        </a:spcAft>
                      </a:pPr>
                      <a:r>
                        <a:rPr lang="en-SE" sz="1050" kern="100" dirty="0">
                          <a:effectLst/>
                          <a:latin typeface="+mn-lt"/>
                          <a:cs typeface="Calibri" panose="020F0502020204030204" pitchFamily="34" charset="0"/>
                        </a:rPr>
                        <a:t>0.855</a:t>
                      </a:r>
                      <a:endParaRPr lang="en-SE" sz="1600" kern="100" dirty="0">
                        <a:effectLst/>
                        <a:latin typeface="+mn-lt"/>
                        <a:ea typeface="Aptos" panose="020B0004020202020204" pitchFamily="34" charset="0"/>
                        <a:cs typeface="Calibri" panose="020F0502020204030204" pitchFamily="34" charset="0"/>
                      </a:endParaRPr>
                    </a:p>
                  </a:txBody>
                  <a:tcPr marL="68580" marR="68580" marT="0" marB="0"/>
                </a:tc>
                <a:extLst>
                  <a:ext uri="{0D108BD9-81ED-4DB2-BD59-A6C34878D82A}">
                    <a16:rowId xmlns:a16="http://schemas.microsoft.com/office/drawing/2014/main" val="2872563030"/>
                  </a:ext>
                </a:extLst>
              </a:tr>
              <a:tr h="165088">
                <a:tc>
                  <a:txBody>
                    <a:bodyPr/>
                    <a:lstStyle/>
                    <a:p>
                      <a:pPr>
                        <a:lnSpc>
                          <a:spcPct val="115000"/>
                        </a:lnSpc>
                        <a:spcAft>
                          <a:spcPts val="800"/>
                        </a:spcAft>
                      </a:pPr>
                      <a:r>
                        <a:rPr lang="en-SE" sz="1050" kern="100">
                          <a:effectLst/>
                          <a:latin typeface="+mn-lt"/>
                          <a:cs typeface="Calibri" panose="020F0502020204030204" pitchFamily="34" charset="0"/>
                        </a:rPr>
                        <a:t>9</a:t>
                      </a:r>
                      <a:endParaRPr lang="en-SE" sz="1600" kern="100">
                        <a:effectLst/>
                        <a:latin typeface="+mn-lt"/>
                        <a:ea typeface="Aptos" panose="020B0004020202020204" pitchFamily="34" charset="0"/>
                        <a:cs typeface="Calibri" panose="020F0502020204030204" pitchFamily="34" charset="0"/>
                      </a:endParaRPr>
                    </a:p>
                  </a:txBody>
                  <a:tcPr marL="68580" marR="68580" marT="0" marB="0"/>
                </a:tc>
                <a:tc>
                  <a:txBody>
                    <a:bodyPr/>
                    <a:lstStyle/>
                    <a:p>
                      <a:pPr algn="ctr">
                        <a:lnSpc>
                          <a:spcPct val="115000"/>
                        </a:lnSpc>
                        <a:spcAft>
                          <a:spcPts val="800"/>
                        </a:spcAft>
                      </a:pPr>
                      <a:r>
                        <a:rPr lang="en-SE" sz="1050" kern="100">
                          <a:effectLst/>
                          <a:latin typeface="+mn-lt"/>
                          <a:cs typeface="Calibri" panose="020F0502020204030204" pitchFamily="34" charset="0"/>
                        </a:rPr>
                        <a:t>29</a:t>
                      </a:r>
                      <a:endParaRPr lang="en-SE" sz="1600" kern="100">
                        <a:effectLst/>
                        <a:latin typeface="+mn-lt"/>
                        <a:ea typeface="Aptos" panose="020B0004020202020204" pitchFamily="34" charset="0"/>
                        <a:cs typeface="Calibri" panose="020F0502020204030204" pitchFamily="34" charset="0"/>
                      </a:endParaRPr>
                    </a:p>
                  </a:txBody>
                  <a:tcPr marL="68580" marR="68580" marT="0" marB="0" anchor="ctr"/>
                </a:tc>
                <a:tc>
                  <a:txBody>
                    <a:bodyPr/>
                    <a:lstStyle/>
                    <a:p>
                      <a:pPr algn="ctr">
                        <a:lnSpc>
                          <a:spcPct val="115000"/>
                        </a:lnSpc>
                        <a:spcAft>
                          <a:spcPts val="800"/>
                        </a:spcAft>
                      </a:pPr>
                      <a:r>
                        <a:rPr lang="en-SE" sz="1050" kern="100">
                          <a:effectLst/>
                          <a:latin typeface="+mn-lt"/>
                          <a:cs typeface="Calibri" panose="020F0502020204030204" pitchFamily="34" charset="0"/>
                        </a:rPr>
                        <a:t>1</a:t>
                      </a:r>
                      <a:endParaRPr lang="en-SE" sz="1600" kern="100">
                        <a:effectLst/>
                        <a:latin typeface="+mn-lt"/>
                        <a:ea typeface="Aptos" panose="020B0004020202020204" pitchFamily="34" charset="0"/>
                        <a:cs typeface="Calibri" panose="020F0502020204030204" pitchFamily="34" charset="0"/>
                      </a:endParaRPr>
                    </a:p>
                  </a:txBody>
                  <a:tcPr marL="68580" marR="68580" marT="0" marB="0" anchor="ctr"/>
                </a:tc>
                <a:tc>
                  <a:txBody>
                    <a:bodyPr/>
                    <a:lstStyle/>
                    <a:p>
                      <a:pPr algn="ctr">
                        <a:lnSpc>
                          <a:spcPct val="115000"/>
                        </a:lnSpc>
                        <a:spcAft>
                          <a:spcPts val="800"/>
                        </a:spcAft>
                      </a:pPr>
                      <a:r>
                        <a:rPr lang="en-SE" sz="1050" kern="100">
                          <a:effectLst/>
                          <a:latin typeface="+mn-lt"/>
                          <a:cs typeface="Calibri" panose="020F0502020204030204" pitchFamily="34" charset="0"/>
                        </a:rPr>
                        <a:t>0</a:t>
                      </a:r>
                      <a:endParaRPr lang="en-SE" sz="1600" kern="100">
                        <a:effectLst/>
                        <a:latin typeface="+mn-lt"/>
                        <a:ea typeface="Aptos" panose="020B0004020202020204" pitchFamily="34" charset="0"/>
                        <a:cs typeface="Calibri" panose="020F0502020204030204" pitchFamily="34" charset="0"/>
                      </a:endParaRPr>
                    </a:p>
                  </a:txBody>
                  <a:tcPr marL="68580" marR="68580" marT="0" marB="0" anchor="ctr"/>
                </a:tc>
                <a:tc>
                  <a:txBody>
                    <a:bodyPr/>
                    <a:lstStyle/>
                    <a:p>
                      <a:pPr>
                        <a:lnSpc>
                          <a:spcPct val="115000"/>
                        </a:lnSpc>
                        <a:spcAft>
                          <a:spcPts val="800"/>
                        </a:spcAft>
                      </a:pPr>
                      <a:r>
                        <a:rPr lang="en-SE" sz="1050" kern="100" dirty="0">
                          <a:effectLst/>
                          <a:latin typeface="+mn-lt"/>
                          <a:cs typeface="Calibri" panose="020F0502020204030204" pitchFamily="34" charset="0"/>
                        </a:rPr>
                        <a:t>0.966</a:t>
                      </a:r>
                      <a:endParaRPr lang="en-SE" sz="1600" kern="100" dirty="0">
                        <a:effectLst/>
                        <a:latin typeface="+mn-lt"/>
                        <a:ea typeface="Aptos" panose="020B0004020202020204" pitchFamily="34" charset="0"/>
                        <a:cs typeface="Calibri" panose="020F0502020204030204" pitchFamily="34" charset="0"/>
                      </a:endParaRPr>
                    </a:p>
                  </a:txBody>
                  <a:tcPr marL="68580" marR="68580" marT="0" marB="0"/>
                </a:tc>
                <a:tc>
                  <a:txBody>
                    <a:bodyPr/>
                    <a:lstStyle/>
                    <a:p>
                      <a:pPr>
                        <a:lnSpc>
                          <a:spcPct val="115000"/>
                        </a:lnSpc>
                        <a:spcAft>
                          <a:spcPts val="800"/>
                        </a:spcAft>
                      </a:pPr>
                      <a:r>
                        <a:rPr lang="en-SE" sz="1050" kern="100" dirty="0">
                          <a:effectLst/>
                          <a:latin typeface="+mn-lt"/>
                          <a:cs typeface="Calibri" panose="020F0502020204030204" pitchFamily="34" charset="0"/>
                        </a:rPr>
                        <a:t>0.826</a:t>
                      </a:r>
                      <a:endParaRPr lang="en-SE" sz="1600" kern="100" dirty="0">
                        <a:effectLst/>
                        <a:latin typeface="+mn-lt"/>
                        <a:ea typeface="Aptos" panose="020B0004020202020204" pitchFamily="34" charset="0"/>
                        <a:cs typeface="Calibri" panose="020F0502020204030204" pitchFamily="34" charset="0"/>
                      </a:endParaRPr>
                    </a:p>
                  </a:txBody>
                  <a:tcPr marL="68580" marR="68580" marT="0" marB="0"/>
                </a:tc>
                <a:extLst>
                  <a:ext uri="{0D108BD9-81ED-4DB2-BD59-A6C34878D82A}">
                    <a16:rowId xmlns:a16="http://schemas.microsoft.com/office/drawing/2014/main" val="496845660"/>
                  </a:ext>
                </a:extLst>
              </a:tr>
              <a:tr h="165088">
                <a:tc>
                  <a:txBody>
                    <a:bodyPr/>
                    <a:lstStyle/>
                    <a:p>
                      <a:pPr>
                        <a:lnSpc>
                          <a:spcPct val="115000"/>
                        </a:lnSpc>
                        <a:spcAft>
                          <a:spcPts val="800"/>
                        </a:spcAft>
                      </a:pPr>
                      <a:r>
                        <a:rPr lang="en-SE" sz="1050" kern="100">
                          <a:effectLst/>
                          <a:latin typeface="+mn-lt"/>
                          <a:cs typeface="Calibri" panose="020F0502020204030204" pitchFamily="34" charset="0"/>
                        </a:rPr>
                        <a:t>11</a:t>
                      </a:r>
                      <a:endParaRPr lang="en-SE" sz="1600" kern="100">
                        <a:effectLst/>
                        <a:latin typeface="+mn-lt"/>
                        <a:ea typeface="Aptos" panose="020B0004020202020204" pitchFamily="34" charset="0"/>
                        <a:cs typeface="Calibri" panose="020F0502020204030204" pitchFamily="34" charset="0"/>
                      </a:endParaRPr>
                    </a:p>
                  </a:txBody>
                  <a:tcPr marL="68580" marR="68580" marT="0" marB="0"/>
                </a:tc>
                <a:tc>
                  <a:txBody>
                    <a:bodyPr/>
                    <a:lstStyle/>
                    <a:p>
                      <a:pPr algn="ctr">
                        <a:lnSpc>
                          <a:spcPct val="115000"/>
                        </a:lnSpc>
                        <a:spcAft>
                          <a:spcPts val="800"/>
                        </a:spcAft>
                      </a:pPr>
                      <a:r>
                        <a:rPr lang="en-SE" sz="1050" kern="100">
                          <a:effectLst/>
                          <a:latin typeface="+mn-lt"/>
                          <a:cs typeface="Calibri" panose="020F0502020204030204" pitchFamily="34" charset="0"/>
                        </a:rPr>
                        <a:t>28</a:t>
                      </a:r>
                      <a:endParaRPr lang="en-SE" sz="1600" kern="100">
                        <a:effectLst/>
                        <a:latin typeface="+mn-lt"/>
                        <a:ea typeface="Aptos" panose="020B0004020202020204" pitchFamily="34" charset="0"/>
                        <a:cs typeface="Calibri" panose="020F0502020204030204" pitchFamily="34" charset="0"/>
                      </a:endParaRPr>
                    </a:p>
                  </a:txBody>
                  <a:tcPr marL="68580" marR="68580" marT="0" marB="0" anchor="ctr"/>
                </a:tc>
                <a:tc>
                  <a:txBody>
                    <a:bodyPr/>
                    <a:lstStyle/>
                    <a:p>
                      <a:pPr algn="ctr">
                        <a:lnSpc>
                          <a:spcPct val="115000"/>
                        </a:lnSpc>
                        <a:spcAft>
                          <a:spcPts val="800"/>
                        </a:spcAft>
                      </a:pPr>
                      <a:r>
                        <a:rPr lang="en-SE" sz="1050" kern="100">
                          <a:effectLst/>
                          <a:latin typeface="+mn-lt"/>
                          <a:cs typeface="Calibri" panose="020F0502020204030204" pitchFamily="34" charset="0"/>
                        </a:rPr>
                        <a:t>1</a:t>
                      </a:r>
                      <a:endParaRPr lang="en-SE" sz="1600" kern="100">
                        <a:effectLst/>
                        <a:latin typeface="+mn-lt"/>
                        <a:ea typeface="Aptos" panose="020B0004020202020204" pitchFamily="34" charset="0"/>
                        <a:cs typeface="Calibri" panose="020F0502020204030204" pitchFamily="34" charset="0"/>
                      </a:endParaRPr>
                    </a:p>
                  </a:txBody>
                  <a:tcPr marL="68580" marR="68580" marT="0" marB="0" anchor="ctr"/>
                </a:tc>
                <a:tc>
                  <a:txBody>
                    <a:bodyPr/>
                    <a:lstStyle/>
                    <a:p>
                      <a:pPr algn="ctr">
                        <a:lnSpc>
                          <a:spcPct val="115000"/>
                        </a:lnSpc>
                        <a:spcAft>
                          <a:spcPts val="800"/>
                        </a:spcAft>
                      </a:pPr>
                      <a:r>
                        <a:rPr lang="en-SE" sz="1050" kern="100">
                          <a:effectLst/>
                          <a:latin typeface="+mn-lt"/>
                          <a:cs typeface="Calibri" panose="020F0502020204030204" pitchFamily="34" charset="0"/>
                        </a:rPr>
                        <a:t>0</a:t>
                      </a:r>
                      <a:endParaRPr lang="en-SE" sz="1600" kern="100">
                        <a:effectLst/>
                        <a:latin typeface="+mn-lt"/>
                        <a:ea typeface="Aptos" panose="020B0004020202020204" pitchFamily="34" charset="0"/>
                        <a:cs typeface="Calibri" panose="020F0502020204030204" pitchFamily="34" charset="0"/>
                      </a:endParaRPr>
                    </a:p>
                  </a:txBody>
                  <a:tcPr marL="68580" marR="68580" marT="0" marB="0" anchor="ctr"/>
                </a:tc>
                <a:tc>
                  <a:txBody>
                    <a:bodyPr/>
                    <a:lstStyle/>
                    <a:p>
                      <a:pPr>
                        <a:lnSpc>
                          <a:spcPct val="115000"/>
                        </a:lnSpc>
                        <a:spcAft>
                          <a:spcPts val="800"/>
                        </a:spcAft>
                      </a:pPr>
                      <a:r>
                        <a:rPr lang="en-SE" sz="1050" kern="100" dirty="0">
                          <a:effectLst/>
                          <a:latin typeface="+mn-lt"/>
                          <a:cs typeface="Calibri" panose="020F0502020204030204" pitchFamily="34" charset="0"/>
                        </a:rPr>
                        <a:t>0.964</a:t>
                      </a:r>
                      <a:endParaRPr lang="en-SE" sz="1600" kern="100" dirty="0">
                        <a:effectLst/>
                        <a:latin typeface="+mn-lt"/>
                        <a:ea typeface="Aptos" panose="020B0004020202020204" pitchFamily="34" charset="0"/>
                        <a:cs typeface="Calibri" panose="020F0502020204030204" pitchFamily="34" charset="0"/>
                      </a:endParaRPr>
                    </a:p>
                  </a:txBody>
                  <a:tcPr marL="68580" marR="68580" marT="0" marB="0"/>
                </a:tc>
                <a:tc>
                  <a:txBody>
                    <a:bodyPr/>
                    <a:lstStyle/>
                    <a:p>
                      <a:pPr>
                        <a:lnSpc>
                          <a:spcPct val="115000"/>
                        </a:lnSpc>
                        <a:spcAft>
                          <a:spcPts val="800"/>
                        </a:spcAft>
                      </a:pPr>
                      <a:r>
                        <a:rPr lang="en-SE" sz="1050" kern="100" dirty="0">
                          <a:effectLst/>
                          <a:latin typeface="+mn-lt"/>
                          <a:cs typeface="Calibri" panose="020F0502020204030204" pitchFamily="34" charset="0"/>
                        </a:rPr>
                        <a:t>0.796</a:t>
                      </a:r>
                      <a:endParaRPr lang="en-SE" sz="1600" kern="100" dirty="0">
                        <a:effectLst/>
                        <a:latin typeface="+mn-lt"/>
                        <a:ea typeface="Aptos" panose="020B0004020202020204" pitchFamily="34" charset="0"/>
                        <a:cs typeface="Calibri" panose="020F0502020204030204" pitchFamily="34" charset="0"/>
                      </a:endParaRPr>
                    </a:p>
                  </a:txBody>
                  <a:tcPr marL="68580" marR="68580" marT="0" marB="0"/>
                </a:tc>
                <a:extLst>
                  <a:ext uri="{0D108BD9-81ED-4DB2-BD59-A6C34878D82A}">
                    <a16:rowId xmlns:a16="http://schemas.microsoft.com/office/drawing/2014/main" val="615857318"/>
                  </a:ext>
                </a:extLst>
              </a:tr>
              <a:tr h="165088">
                <a:tc>
                  <a:txBody>
                    <a:bodyPr/>
                    <a:lstStyle/>
                    <a:p>
                      <a:pPr>
                        <a:lnSpc>
                          <a:spcPct val="115000"/>
                        </a:lnSpc>
                        <a:spcAft>
                          <a:spcPts val="800"/>
                        </a:spcAft>
                      </a:pPr>
                      <a:r>
                        <a:rPr lang="en-SE" sz="1050" kern="100">
                          <a:effectLst/>
                          <a:latin typeface="+mn-lt"/>
                          <a:cs typeface="Calibri" panose="020F0502020204030204" pitchFamily="34" charset="0"/>
                        </a:rPr>
                        <a:t>13</a:t>
                      </a:r>
                      <a:endParaRPr lang="en-SE" sz="1600" kern="100">
                        <a:effectLst/>
                        <a:latin typeface="+mn-lt"/>
                        <a:ea typeface="Aptos" panose="020B0004020202020204" pitchFamily="34" charset="0"/>
                        <a:cs typeface="Calibri" panose="020F0502020204030204" pitchFamily="34" charset="0"/>
                      </a:endParaRPr>
                    </a:p>
                  </a:txBody>
                  <a:tcPr marL="68580" marR="68580" marT="0" marB="0"/>
                </a:tc>
                <a:tc>
                  <a:txBody>
                    <a:bodyPr/>
                    <a:lstStyle/>
                    <a:p>
                      <a:pPr algn="ctr">
                        <a:lnSpc>
                          <a:spcPct val="115000"/>
                        </a:lnSpc>
                        <a:spcAft>
                          <a:spcPts val="800"/>
                        </a:spcAft>
                      </a:pPr>
                      <a:r>
                        <a:rPr lang="en-SE" sz="1050" kern="100">
                          <a:effectLst/>
                          <a:latin typeface="+mn-lt"/>
                          <a:cs typeface="Calibri" panose="020F0502020204030204" pitchFamily="34" charset="0"/>
                        </a:rPr>
                        <a:t>27</a:t>
                      </a:r>
                      <a:endParaRPr lang="en-SE" sz="1600" kern="100">
                        <a:effectLst/>
                        <a:latin typeface="+mn-lt"/>
                        <a:ea typeface="Aptos" panose="020B0004020202020204" pitchFamily="34" charset="0"/>
                        <a:cs typeface="Calibri" panose="020F0502020204030204" pitchFamily="34" charset="0"/>
                      </a:endParaRPr>
                    </a:p>
                  </a:txBody>
                  <a:tcPr marL="68580" marR="68580" marT="0" marB="0" anchor="ctr"/>
                </a:tc>
                <a:tc>
                  <a:txBody>
                    <a:bodyPr/>
                    <a:lstStyle/>
                    <a:p>
                      <a:pPr algn="ctr">
                        <a:lnSpc>
                          <a:spcPct val="115000"/>
                        </a:lnSpc>
                        <a:spcAft>
                          <a:spcPts val="800"/>
                        </a:spcAft>
                      </a:pPr>
                      <a:r>
                        <a:rPr lang="en-SE" sz="1050" kern="100">
                          <a:effectLst/>
                          <a:latin typeface="+mn-lt"/>
                          <a:cs typeface="Calibri" panose="020F0502020204030204" pitchFamily="34" charset="0"/>
                        </a:rPr>
                        <a:t>0</a:t>
                      </a:r>
                      <a:endParaRPr lang="en-SE" sz="1600" kern="100">
                        <a:effectLst/>
                        <a:latin typeface="+mn-lt"/>
                        <a:ea typeface="Aptos" panose="020B0004020202020204" pitchFamily="34" charset="0"/>
                        <a:cs typeface="Calibri" panose="020F0502020204030204" pitchFamily="34" charset="0"/>
                      </a:endParaRPr>
                    </a:p>
                  </a:txBody>
                  <a:tcPr marL="68580" marR="68580" marT="0" marB="0" anchor="ctr"/>
                </a:tc>
                <a:tc>
                  <a:txBody>
                    <a:bodyPr/>
                    <a:lstStyle/>
                    <a:p>
                      <a:pPr algn="ctr">
                        <a:lnSpc>
                          <a:spcPct val="115000"/>
                        </a:lnSpc>
                        <a:spcAft>
                          <a:spcPts val="800"/>
                        </a:spcAft>
                      </a:pPr>
                      <a:r>
                        <a:rPr lang="en-SE" sz="1050" kern="100">
                          <a:effectLst/>
                          <a:latin typeface="+mn-lt"/>
                          <a:cs typeface="Calibri" panose="020F0502020204030204" pitchFamily="34" charset="0"/>
                        </a:rPr>
                        <a:t>1</a:t>
                      </a:r>
                      <a:endParaRPr lang="en-SE" sz="1600" kern="100">
                        <a:effectLst/>
                        <a:latin typeface="+mn-lt"/>
                        <a:ea typeface="Aptos" panose="020B0004020202020204" pitchFamily="34" charset="0"/>
                        <a:cs typeface="Calibri" panose="020F0502020204030204" pitchFamily="34" charset="0"/>
                      </a:endParaRPr>
                    </a:p>
                  </a:txBody>
                  <a:tcPr marL="68580" marR="68580" marT="0" marB="0" anchor="ctr"/>
                </a:tc>
                <a:tc>
                  <a:txBody>
                    <a:bodyPr/>
                    <a:lstStyle/>
                    <a:p>
                      <a:pPr>
                        <a:lnSpc>
                          <a:spcPct val="115000"/>
                        </a:lnSpc>
                        <a:spcAft>
                          <a:spcPts val="800"/>
                        </a:spcAft>
                      </a:pPr>
                      <a:r>
                        <a:rPr lang="en-SE" sz="1050" kern="100">
                          <a:effectLst/>
                          <a:latin typeface="+mn-lt"/>
                          <a:cs typeface="Calibri" panose="020F0502020204030204" pitchFamily="34" charset="0"/>
                        </a:rPr>
                        <a:t>1.000</a:t>
                      </a:r>
                      <a:endParaRPr lang="en-SE" sz="1600" kern="100">
                        <a:effectLst/>
                        <a:latin typeface="+mn-lt"/>
                        <a:ea typeface="Aptos" panose="020B0004020202020204" pitchFamily="34" charset="0"/>
                        <a:cs typeface="Calibri" panose="020F0502020204030204" pitchFamily="34" charset="0"/>
                      </a:endParaRPr>
                    </a:p>
                  </a:txBody>
                  <a:tcPr marL="68580" marR="68580" marT="0" marB="0"/>
                </a:tc>
                <a:tc>
                  <a:txBody>
                    <a:bodyPr/>
                    <a:lstStyle/>
                    <a:p>
                      <a:pPr>
                        <a:lnSpc>
                          <a:spcPct val="115000"/>
                        </a:lnSpc>
                        <a:spcAft>
                          <a:spcPts val="800"/>
                        </a:spcAft>
                      </a:pPr>
                      <a:r>
                        <a:rPr lang="en-SE" sz="1050" kern="100" dirty="0">
                          <a:effectLst/>
                          <a:latin typeface="+mn-lt"/>
                          <a:cs typeface="Calibri" panose="020F0502020204030204" pitchFamily="34" charset="0"/>
                        </a:rPr>
                        <a:t>0.796</a:t>
                      </a:r>
                      <a:endParaRPr lang="en-SE" sz="1600" kern="100" dirty="0">
                        <a:effectLst/>
                        <a:latin typeface="+mn-lt"/>
                        <a:ea typeface="Aptos" panose="020B0004020202020204" pitchFamily="34" charset="0"/>
                        <a:cs typeface="Calibri" panose="020F0502020204030204" pitchFamily="34" charset="0"/>
                      </a:endParaRPr>
                    </a:p>
                  </a:txBody>
                  <a:tcPr marL="68580" marR="68580" marT="0" marB="0"/>
                </a:tc>
                <a:extLst>
                  <a:ext uri="{0D108BD9-81ED-4DB2-BD59-A6C34878D82A}">
                    <a16:rowId xmlns:a16="http://schemas.microsoft.com/office/drawing/2014/main" val="1731101962"/>
                  </a:ext>
                </a:extLst>
              </a:tr>
              <a:tr h="165088">
                <a:tc>
                  <a:txBody>
                    <a:bodyPr/>
                    <a:lstStyle/>
                    <a:p>
                      <a:pPr>
                        <a:lnSpc>
                          <a:spcPct val="115000"/>
                        </a:lnSpc>
                        <a:spcAft>
                          <a:spcPts val="800"/>
                        </a:spcAft>
                      </a:pPr>
                      <a:r>
                        <a:rPr lang="en-SE" sz="1050" kern="100">
                          <a:effectLst/>
                          <a:latin typeface="+mn-lt"/>
                          <a:cs typeface="Calibri" panose="020F0502020204030204" pitchFamily="34" charset="0"/>
                        </a:rPr>
                        <a:t>14</a:t>
                      </a:r>
                      <a:endParaRPr lang="en-SE" sz="1600" kern="100">
                        <a:effectLst/>
                        <a:latin typeface="+mn-lt"/>
                        <a:ea typeface="Aptos" panose="020B0004020202020204" pitchFamily="34" charset="0"/>
                        <a:cs typeface="Calibri" panose="020F0502020204030204" pitchFamily="34" charset="0"/>
                      </a:endParaRPr>
                    </a:p>
                  </a:txBody>
                  <a:tcPr marL="68580" marR="68580" marT="0" marB="0"/>
                </a:tc>
                <a:tc>
                  <a:txBody>
                    <a:bodyPr/>
                    <a:lstStyle/>
                    <a:p>
                      <a:pPr algn="ctr">
                        <a:lnSpc>
                          <a:spcPct val="115000"/>
                        </a:lnSpc>
                        <a:spcAft>
                          <a:spcPts val="800"/>
                        </a:spcAft>
                      </a:pPr>
                      <a:r>
                        <a:rPr lang="en-SE" sz="1050" kern="100">
                          <a:effectLst/>
                          <a:latin typeface="+mn-lt"/>
                          <a:cs typeface="Calibri" panose="020F0502020204030204" pitchFamily="34" charset="0"/>
                        </a:rPr>
                        <a:t>26</a:t>
                      </a:r>
                      <a:endParaRPr lang="en-SE" sz="1600" kern="100">
                        <a:effectLst/>
                        <a:latin typeface="+mn-lt"/>
                        <a:ea typeface="Aptos" panose="020B0004020202020204" pitchFamily="34" charset="0"/>
                        <a:cs typeface="Calibri" panose="020F0502020204030204" pitchFamily="34" charset="0"/>
                      </a:endParaRPr>
                    </a:p>
                  </a:txBody>
                  <a:tcPr marL="68580" marR="68580" marT="0" marB="0" anchor="ctr"/>
                </a:tc>
                <a:tc>
                  <a:txBody>
                    <a:bodyPr/>
                    <a:lstStyle/>
                    <a:p>
                      <a:pPr algn="ctr">
                        <a:lnSpc>
                          <a:spcPct val="115000"/>
                        </a:lnSpc>
                        <a:spcAft>
                          <a:spcPts val="800"/>
                        </a:spcAft>
                      </a:pPr>
                      <a:r>
                        <a:rPr lang="en-SE" sz="1050" kern="100">
                          <a:effectLst/>
                          <a:latin typeface="+mn-lt"/>
                          <a:cs typeface="Calibri" panose="020F0502020204030204" pitchFamily="34" charset="0"/>
                        </a:rPr>
                        <a:t>0</a:t>
                      </a:r>
                      <a:endParaRPr lang="en-SE" sz="1600" kern="100">
                        <a:effectLst/>
                        <a:latin typeface="+mn-lt"/>
                        <a:ea typeface="Aptos" panose="020B0004020202020204" pitchFamily="34" charset="0"/>
                        <a:cs typeface="Calibri" panose="020F0502020204030204" pitchFamily="34" charset="0"/>
                      </a:endParaRPr>
                    </a:p>
                  </a:txBody>
                  <a:tcPr marL="68580" marR="68580" marT="0" marB="0" anchor="ctr"/>
                </a:tc>
                <a:tc>
                  <a:txBody>
                    <a:bodyPr/>
                    <a:lstStyle/>
                    <a:p>
                      <a:pPr algn="ctr">
                        <a:lnSpc>
                          <a:spcPct val="115000"/>
                        </a:lnSpc>
                        <a:spcAft>
                          <a:spcPts val="800"/>
                        </a:spcAft>
                      </a:pPr>
                      <a:r>
                        <a:rPr lang="en-SE" sz="1050" kern="100" dirty="0">
                          <a:effectLst/>
                          <a:latin typeface="+mn-lt"/>
                          <a:cs typeface="Calibri" panose="020F0502020204030204" pitchFamily="34" charset="0"/>
                        </a:rPr>
                        <a:t>1</a:t>
                      </a:r>
                      <a:endParaRPr lang="en-SE" sz="1600" kern="100" dirty="0">
                        <a:effectLst/>
                        <a:latin typeface="+mn-lt"/>
                        <a:ea typeface="Aptos" panose="020B0004020202020204" pitchFamily="34" charset="0"/>
                        <a:cs typeface="Calibri" panose="020F0502020204030204" pitchFamily="34" charset="0"/>
                      </a:endParaRPr>
                    </a:p>
                  </a:txBody>
                  <a:tcPr marL="68580" marR="68580" marT="0" marB="0" anchor="ctr"/>
                </a:tc>
                <a:tc>
                  <a:txBody>
                    <a:bodyPr/>
                    <a:lstStyle/>
                    <a:p>
                      <a:pPr>
                        <a:lnSpc>
                          <a:spcPct val="115000"/>
                        </a:lnSpc>
                        <a:spcAft>
                          <a:spcPts val="800"/>
                        </a:spcAft>
                      </a:pPr>
                      <a:r>
                        <a:rPr lang="en-SE" sz="1050" kern="100">
                          <a:effectLst/>
                          <a:latin typeface="+mn-lt"/>
                          <a:cs typeface="Calibri" panose="020F0502020204030204" pitchFamily="34" charset="0"/>
                        </a:rPr>
                        <a:t>1.000</a:t>
                      </a:r>
                      <a:endParaRPr lang="en-SE" sz="1600" kern="100">
                        <a:effectLst/>
                        <a:latin typeface="+mn-lt"/>
                        <a:ea typeface="Aptos" panose="020B0004020202020204" pitchFamily="34" charset="0"/>
                        <a:cs typeface="Calibri" panose="020F0502020204030204" pitchFamily="34" charset="0"/>
                      </a:endParaRPr>
                    </a:p>
                  </a:txBody>
                  <a:tcPr marL="68580" marR="68580" marT="0" marB="0"/>
                </a:tc>
                <a:tc>
                  <a:txBody>
                    <a:bodyPr/>
                    <a:lstStyle/>
                    <a:p>
                      <a:pPr>
                        <a:lnSpc>
                          <a:spcPct val="115000"/>
                        </a:lnSpc>
                        <a:spcAft>
                          <a:spcPts val="800"/>
                        </a:spcAft>
                      </a:pPr>
                      <a:r>
                        <a:rPr lang="en-SE" sz="1050" kern="100" dirty="0">
                          <a:effectLst/>
                          <a:latin typeface="+mn-lt"/>
                          <a:cs typeface="Calibri" panose="020F0502020204030204" pitchFamily="34" charset="0"/>
                        </a:rPr>
                        <a:t>0.796</a:t>
                      </a:r>
                      <a:endParaRPr lang="en-SE" sz="1600" kern="100" dirty="0">
                        <a:effectLst/>
                        <a:latin typeface="+mn-lt"/>
                        <a:ea typeface="Aptos" panose="020B0004020202020204" pitchFamily="34" charset="0"/>
                        <a:cs typeface="Calibri" panose="020F0502020204030204" pitchFamily="34" charset="0"/>
                      </a:endParaRPr>
                    </a:p>
                  </a:txBody>
                  <a:tcPr marL="68580" marR="68580" marT="0" marB="0"/>
                </a:tc>
                <a:extLst>
                  <a:ext uri="{0D108BD9-81ED-4DB2-BD59-A6C34878D82A}">
                    <a16:rowId xmlns:a16="http://schemas.microsoft.com/office/drawing/2014/main" val="958450197"/>
                  </a:ext>
                </a:extLst>
              </a:tr>
            </a:tbl>
          </a:graphicData>
        </a:graphic>
      </p:graphicFrame>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8ADB525E-00FD-D56A-D9A2-8528B569A7FC}"/>
                  </a:ext>
                </a:extLst>
              </p:cNvPr>
              <p:cNvSpPr txBox="1"/>
              <p:nvPr/>
            </p:nvSpPr>
            <p:spPr>
              <a:xfrm>
                <a:off x="2160435" y="3234055"/>
                <a:ext cx="4823115" cy="402611"/>
              </a:xfrm>
              <a:prstGeom prst="rect">
                <a:avLst/>
              </a:prstGeom>
              <a:noFill/>
              <a:ln w="6350">
                <a:solidFill>
                  <a:schemeClr val="accent1"/>
                </a:solidFill>
              </a:ln>
            </p:spPr>
            <p:txBody>
              <a:bodyPr wrap="none" rtlCol="0">
                <a:spAutoFit/>
              </a:bodyPr>
              <a:lstStyle/>
              <a:p>
                <a:pPr algn="l"/>
                <a:r>
                  <a:rPr lang="en-SE" sz="1200" dirty="0">
                    <a:latin typeface="+mn-lt"/>
                  </a:rPr>
                  <a:t>Probability of not experiencing the event (death):  p = 1 - </a:t>
                </a:r>
                <a14:m>
                  <m:oMath xmlns:m="http://schemas.openxmlformats.org/officeDocument/2006/math">
                    <m:f>
                      <m:fPr>
                        <m:ctrlPr>
                          <a:rPr lang="en-SE" sz="1400" i="1" smtClean="0">
                            <a:latin typeface="Cambria Math" panose="02040503050406030204" pitchFamily="18" charset="0"/>
                          </a:rPr>
                        </m:ctrlPr>
                      </m:fPr>
                      <m:num>
                        <m:r>
                          <a:rPr lang="sv-SE" sz="1400" b="0" i="1" smtClean="0">
                            <a:latin typeface="Cambria Math" panose="02040503050406030204" pitchFamily="18" charset="0"/>
                          </a:rPr>
                          <m:t>𝑑</m:t>
                        </m:r>
                      </m:num>
                      <m:den>
                        <m:r>
                          <a:rPr lang="sv-SE" sz="1400" b="0" i="1" smtClean="0">
                            <a:latin typeface="Cambria Math" panose="02040503050406030204" pitchFamily="18" charset="0"/>
                          </a:rPr>
                          <m:t># </m:t>
                        </m:r>
                        <m:r>
                          <a:rPr lang="sv-SE" sz="1400" b="0" i="1" smtClean="0">
                            <a:latin typeface="Cambria Math" panose="02040503050406030204" pitchFamily="18" charset="0"/>
                          </a:rPr>
                          <m:t>𝑎𝑡</m:t>
                        </m:r>
                        <m:r>
                          <a:rPr lang="sv-SE" sz="1400" b="0" i="1" smtClean="0">
                            <a:latin typeface="Cambria Math" panose="02040503050406030204" pitchFamily="18" charset="0"/>
                          </a:rPr>
                          <m:t> </m:t>
                        </m:r>
                        <m:r>
                          <a:rPr lang="sv-SE" sz="1400" b="0" i="1" smtClean="0">
                            <a:latin typeface="Cambria Math" panose="02040503050406030204" pitchFamily="18" charset="0"/>
                          </a:rPr>
                          <m:t>𝑟𝑖𝑠𝑘</m:t>
                        </m:r>
                      </m:den>
                    </m:f>
                  </m:oMath>
                </a14:m>
                <a:r>
                  <a:rPr lang="en-SE" sz="1400" dirty="0">
                    <a:latin typeface="+mn-lt"/>
                  </a:rPr>
                  <a:t> </a:t>
                </a:r>
              </a:p>
            </p:txBody>
          </p:sp>
        </mc:Choice>
        <mc:Fallback>
          <p:sp>
            <p:nvSpPr>
              <p:cNvPr id="3" name="TextBox 2">
                <a:extLst>
                  <a:ext uri="{FF2B5EF4-FFF2-40B4-BE49-F238E27FC236}">
                    <a16:creationId xmlns:a16="http://schemas.microsoft.com/office/drawing/2014/main" id="{8ADB525E-00FD-D56A-D9A2-8528B569A7FC}"/>
                  </a:ext>
                </a:extLst>
              </p:cNvPr>
              <p:cNvSpPr txBox="1">
                <a:spLocks noRot="1" noChangeAspect="1" noMove="1" noResize="1" noEditPoints="1" noAdjustHandles="1" noChangeArrowheads="1" noChangeShapeType="1" noTextEdit="1"/>
              </p:cNvSpPr>
              <p:nvPr/>
            </p:nvSpPr>
            <p:spPr>
              <a:xfrm>
                <a:off x="2160435" y="3234055"/>
                <a:ext cx="4823115" cy="402611"/>
              </a:xfrm>
              <a:prstGeom prst="rect">
                <a:avLst/>
              </a:prstGeom>
              <a:blipFill>
                <a:blip r:embed="rId3"/>
                <a:stretch>
                  <a:fillRect b="-5882"/>
                </a:stretch>
              </a:blipFill>
              <a:ln w="6350">
                <a:solidFill>
                  <a:schemeClr val="accent1"/>
                </a:solidFill>
              </a:ln>
            </p:spPr>
            <p:txBody>
              <a:bodyPr/>
              <a:lstStyle/>
              <a:p>
                <a:r>
                  <a:rPr lang="en-SE">
                    <a:noFill/>
                  </a:rPr>
                  <a:t> </a:t>
                </a:r>
              </a:p>
            </p:txBody>
          </p:sp>
        </mc:Fallback>
      </mc:AlternateContent>
      <p:sp>
        <p:nvSpPr>
          <p:cNvPr id="9" name="TextBox 8">
            <a:extLst>
              <a:ext uri="{FF2B5EF4-FFF2-40B4-BE49-F238E27FC236}">
                <a16:creationId xmlns:a16="http://schemas.microsoft.com/office/drawing/2014/main" id="{84300219-55BB-1B25-C0CF-1D0B1F5019C9}"/>
              </a:ext>
            </a:extLst>
          </p:cNvPr>
          <p:cNvSpPr txBox="1"/>
          <p:nvPr/>
        </p:nvSpPr>
        <p:spPr>
          <a:xfrm>
            <a:off x="2703533" y="3806919"/>
            <a:ext cx="3736920" cy="276999"/>
          </a:xfrm>
          <a:prstGeom prst="rect">
            <a:avLst/>
          </a:prstGeom>
          <a:noFill/>
          <a:ln w="6350">
            <a:solidFill>
              <a:schemeClr val="accent1"/>
            </a:solidFill>
          </a:ln>
        </p:spPr>
        <p:txBody>
          <a:bodyPr wrap="none" rtlCol="0">
            <a:spAutoFit/>
          </a:bodyPr>
          <a:lstStyle/>
          <a:p>
            <a:pPr algn="l"/>
            <a:r>
              <a:rPr lang="en-SE" sz="1200" dirty="0">
                <a:latin typeface="+mn-lt"/>
              </a:rPr>
              <a:t>Probability of survival past time t: S(t) = S(t - 1) * p</a:t>
            </a:r>
            <a:endParaRPr lang="en-SE" sz="1400" dirty="0">
              <a:latin typeface="+mn-lt"/>
            </a:endParaRPr>
          </a:p>
        </p:txBody>
      </p:sp>
    </p:spTree>
    <p:extLst>
      <p:ext uri="{BB962C8B-B14F-4D97-AF65-F5344CB8AC3E}">
        <p14:creationId xmlns:p14="http://schemas.microsoft.com/office/powerpoint/2010/main" val="1308886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03C3E5F-B287-11FB-CBF7-AB879771AF42}"/>
              </a:ext>
            </a:extLst>
          </p:cNvPr>
          <p:cNvSpPr>
            <a:spLocks noGrp="1"/>
          </p:cNvSpPr>
          <p:nvPr>
            <p:ph type="title"/>
          </p:nvPr>
        </p:nvSpPr>
        <p:spPr>
          <a:xfrm>
            <a:off x="255971" y="339502"/>
            <a:ext cx="8632045" cy="857250"/>
          </a:xfrm>
        </p:spPr>
        <p:txBody>
          <a:bodyPr wrap="square" anchor="t">
            <a:normAutofit/>
          </a:bodyPr>
          <a:lstStyle/>
          <a:p>
            <a:r>
              <a:rPr lang="en-GB" dirty="0"/>
              <a:t>2. </a:t>
            </a:r>
            <a:r>
              <a:rPr lang="en-US" sz="2200" b="1" i="0" u="none" strike="noStrike" dirty="0">
                <a:solidFill>
                  <a:srgbClr val="4F0433"/>
                </a:solidFill>
                <a:effectLst/>
              </a:rPr>
              <a:t>Comparing survival proportions and mortality rates by stage for cause-specific and all-cause survival</a:t>
            </a:r>
            <a:endParaRPr lang="en-GB" dirty="0"/>
          </a:p>
        </p:txBody>
      </p:sp>
      <p:sp>
        <p:nvSpPr>
          <p:cNvPr id="6" name="Platshållare för sidfot 5">
            <a:extLst>
              <a:ext uri="{FF2B5EF4-FFF2-40B4-BE49-F238E27FC236}">
                <a16:creationId xmlns:a16="http://schemas.microsoft.com/office/drawing/2014/main" id="{8524D888-E64B-DA9B-F439-BCB01F9E4BDD}"/>
              </a:ext>
            </a:extLst>
          </p:cNvPr>
          <p:cNvSpPr>
            <a:spLocks noGrp="1"/>
          </p:cNvSpPr>
          <p:nvPr>
            <p:ph type="ftr" sz="quarter" idx="3"/>
          </p:nvPr>
        </p:nvSpPr>
        <p:spPr>
          <a:xfrm>
            <a:off x="255983" y="4790351"/>
            <a:ext cx="2227785" cy="171450"/>
          </a:xfrm>
        </p:spPr>
        <p:txBody>
          <a:bodyPr anchor="t">
            <a:normAutofit/>
          </a:bodyPr>
          <a:lstStyle/>
          <a:p>
            <a:pPr>
              <a:lnSpc>
                <a:spcPct val="90000"/>
              </a:lnSpc>
              <a:spcAft>
                <a:spcPts val="600"/>
              </a:spcAft>
            </a:pPr>
            <a:r>
              <a:rPr lang="en-GB" sz="500"/>
              <a:t>Karolinska Institutet - a medical university</a:t>
            </a:r>
          </a:p>
        </p:txBody>
      </p:sp>
      <p:sp>
        <p:nvSpPr>
          <p:cNvPr id="4" name="Platshållare för datum 3">
            <a:extLst>
              <a:ext uri="{FF2B5EF4-FFF2-40B4-BE49-F238E27FC236}">
                <a16:creationId xmlns:a16="http://schemas.microsoft.com/office/drawing/2014/main" id="{EA1EE999-BA1C-822F-993D-4740F020B82C}"/>
              </a:ext>
            </a:extLst>
          </p:cNvPr>
          <p:cNvSpPr>
            <a:spLocks noGrp="1"/>
          </p:cNvSpPr>
          <p:nvPr>
            <p:ph type="dt" sz="half" idx="10"/>
          </p:nvPr>
        </p:nvSpPr>
        <p:spPr>
          <a:xfrm>
            <a:off x="6623447" y="4788233"/>
            <a:ext cx="1905000" cy="171450"/>
          </a:xfrm>
        </p:spPr>
        <p:txBody>
          <a:bodyPr wrap="square" anchor="t">
            <a:normAutofit/>
          </a:bodyPr>
          <a:lstStyle/>
          <a:p>
            <a:pPr>
              <a:lnSpc>
                <a:spcPct val="90000"/>
              </a:lnSpc>
              <a:spcAft>
                <a:spcPts val="600"/>
              </a:spcAft>
            </a:pPr>
            <a:fld id="{9F5E2E1B-C2E2-4852-B44F-4E28BB4FB861}" type="datetime1">
              <a:rPr lang="en-GB" sz="500" smtClean="0"/>
              <a:pPr>
                <a:lnSpc>
                  <a:spcPct val="90000"/>
                </a:lnSpc>
                <a:spcAft>
                  <a:spcPts val="600"/>
                </a:spcAft>
              </a:pPr>
              <a:t>05/11/2024</a:t>
            </a:fld>
            <a:endParaRPr lang="en-GB" sz="500"/>
          </a:p>
        </p:txBody>
      </p:sp>
      <p:sp>
        <p:nvSpPr>
          <p:cNvPr id="5" name="Platshållare för bildnummer 4">
            <a:extLst>
              <a:ext uri="{FF2B5EF4-FFF2-40B4-BE49-F238E27FC236}">
                <a16:creationId xmlns:a16="http://schemas.microsoft.com/office/drawing/2014/main" id="{60B65D1B-CF0B-8F0A-A526-41ADF8C820E8}"/>
              </a:ext>
            </a:extLst>
          </p:cNvPr>
          <p:cNvSpPr>
            <a:spLocks noGrp="1"/>
          </p:cNvSpPr>
          <p:nvPr>
            <p:ph type="sldNum" sz="quarter" idx="12"/>
          </p:nvPr>
        </p:nvSpPr>
        <p:spPr>
          <a:xfrm>
            <a:off x="8299847" y="4788233"/>
            <a:ext cx="685800" cy="171450"/>
          </a:xfrm>
        </p:spPr>
        <p:txBody>
          <a:bodyPr wrap="square" anchor="t">
            <a:normAutofit/>
          </a:bodyPr>
          <a:lstStyle/>
          <a:p>
            <a:pPr>
              <a:lnSpc>
                <a:spcPct val="90000"/>
              </a:lnSpc>
              <a:spcAft>
                <a:spcPts val="600"/>
              </a:spcAft>
            </a:pPr>
            <a:fld id="{15859C56-CB7E-413F-8971-4226A1EF6823}" type="slidenum">
              <a:rPr lang="en-GB" sz="500" smtClean="0"/>
              <a:pPr>
                <a:lnSpc>
                  <a:spcPct val="90000"/>
                </a:lnSpc>
                <a:spcAft>
                  <a:spcPts val="600"/>
                </a:spcAft>
              </a:pPr>
              <a:t>4</a:t>
            </a:fld>
            <a:endParaRPr lang="en-GB" sz="500"/>
          </a:p>
        </p:txBody>
      </p:sp>
      <p:sp>
        <p:nvSpPr>
          <p:cNvPr id="9" name="TextBox 8">
            <a:extLst>
              <a:ext uri="{FF2B5EF4-FFF2-40B4-BE49-F238E27FC236}">
                <a16:creationId xmlns:a16="http://schemas.microsoft.com/office/drawing/2014/main" id="{8569C919-952D-34FB-EB0C-55C8709B422B}"/>
              </a:ext>
            </a:extLst>
          </p:cNvPr>
          <p:cNvSpPr txBox="1"/>
          <p:nvPr/>
        </p:nvSpPr>
        <p:spPr>
          <a:xfrm>
            <a:off x="255971" y="1229769"/>
            <a:ext cx="8557710" cy="307777"/>
          </a:xfrm>
          <a:prstGeom prst="rect">
            <a:avLst/>
          </a:prstGeom>
          <a:noFill/>
          <a:ln w="6350">
            <a:noFill/>
          </a:ln>
        </p:spPr>
        <p:txBody>
          <a:bodyPr wrap="square" rtlCol="0">
            <a:spAutoFit/>
          </a:bodyPr>
          <a:lstStyle/>
          <a:p>
            <a:pPr algn="l"/>
            <a:r>
              <a:rPr lang="en-SE" sz="1400" dirty="0">
                <a:latin typeface="+mn-lt"/>
              </a:rPr>
              <a:t>a) Plot estimates of survival function and hazard function by stage</a:t>
            </a:r>
          </a:p>
        </p:txBody>
      </p:sp>
      <p:pic>
        <p:nvPicPr>
          <p:cNvPr id="12" name="Picture 11">
            <a:extLst>
              <a:ext uri="{FF2B5EF4-FFF2-40B4-BE49-F238E27FC236}">
                <a16:creationId xmlns:a16="http://schemas.microsoft.com/office/drawing/2014/main" id="{282C4931-F9A9-7048-5DA3-BD45892B2390}"/>
              </a:ext>
            </a:extLst>
          </p:cNvPr>
          <p:cNvPicPr>
            <a:picLocks noChangeAspect="1"/>
          </p:cNvPicPr>
          <p:nvPr/>
        </p:nvPicPr>
        <p:blipFill>
          <a:blip r:embed="rId3"/>
          <a:srcRect t="12644"/>
          <a:stretch/>
        </p:blipFill>
        <p:spPr>
          <a:xfrm>
            <a:off x="4761407" y="1712350"/>
            <a:ext cx="4224240" cy="2561090"/>
          </a:xfrm>
          <a:prstGeom prst="rect">
            <a:avLst/>
          </a:prstGeom>
        </p:spPr>
      </p:pic>
      <p:pic>
        <p:nvPicPr>
          <p:cNvPr id="7" name="Picture 6" descr="A computer screen with white text&#10;&#10;Description automatically generated">
            <a:extLst>
              <a:ext uri="{FF2B5EF4-FFF2-40B4-BE49-F238E27FC236}">
                <a16:creationId xmlns:a16="http://schemas.microsoft.com/office/drawing/2014/main" id="{0756C4F6-8158-EDA6-D437-0D6AE8D9FF05}"/>
              </a:ext>
            </a:extLst>
          </p:cNvPr>
          <p:cNvPicPr>
            <a:picLocks noChangeAspect="1"/>
          </p:cNvPicPr>
          <p:nvPr/>
        </p:nvPicPr>
        <p:blipFill>
          <a:blip r:embed="rId4"/>
          <a:stretch>
            <a:fillRect/>
          </a:stretch>
        </p:blipFill>
        <p:spPr>
          <a:xfrm>
            <a:off x="255971" y="2212727"/>
            <a:ext cx="4400132" cy="1393228"/>
          </a:xfrm>
          <a:prstGeom prst="rect">
            <a:avLst/>
          </a:prstGeom>
        </p:spPr>
      </p:pic>
      <p:sp>
        <p:nvSpPr>
          <p:cNvPr id="8" name="TextBox 7">
            <a:extLst>
              <a:ext uri="{FF2B5EF4-FFF2-40B4-BE49-F238E27FC236}">
                <a16:creationId xmlns:a16="http://schemas.microsoft.com/office/drawing/2014/main" id="{C24A46DC-ACA2-E47D-FC3F-6BD79DE5BFA5}"/>
              </a:ext>
            </a:extLst>
          </p:cNvPr>
          <p:cNvSpPr txBox="1"/>
          <p:nvPr/>
        </p:nvSpPr>
        <p:spPr>
          <a:xfrm>
            <a:off x="255970" y="2211710"/>
            <a:ext cx="4400131" cy="779440"/>
          </a:xfrm>
          <a:prstGeom prst="rect">
            <a:avLst/>
          </a:prstGeom>
          <a:noFill/>
          <a:ln w="12700">
            <a:solidFill>
              <a:srgbClr val="FF6E00"/>
            </a:solidFill>
          </a:ln>
        </p:spPr>
        <p:txBody>
          <a:bodyPr wrap="square" rtlCol="0">
            <a:spAutoFit/>
          </a:bodyPr>
          <a:lstStyle/>
          <a:p>
            <a:pPr algn="l"/>
            <a:endParaRPr lang="en-SE" sz="1400" dirty="0">
              <a:latin typeface="+mn-lt"/>
            </a:endParaRPr>
          </a:p>
        </p:txBody>
      </p:sp>
      <p:sp>
        <p:nvSpPr>
          <p:cNvPr id="13" name="TextBox 12">
            <a:extLst>
              <a:ext uri="{FF2B5EF4-FFF2-40B4-BE49-F238E27FC236}">
                <a16:creationId xmlns:a16="http://schemas.microsoft.com/office/drawing/2014/main" id="{655EC34A-8BBF-E234-6484-2560648AA7D2}"/>
              </a:ext>
            </a:extLst>
          </p:cNvPr>
          <p:cNvSpPr txBox="1"/>
          <p:nvPr/>
        </p:nvSpPr>
        <p:spPr>
          <a:xfrm>
            <a:off x="255970" y="3082735"/>
            <a:ext cx="4400131" cy="523220"/>
          </a:xfrm>
          <a:prstGeom prst="rect">
            <a:avLst/>
          </a:prstGeom>
          <a:noFill/>
          <a:ln w="12700">
            <a:solidFill>
              <a:srgbClr val="FF6E00"/>
            </a:solidFill>
          </a:ln>
        </p:spPr>
        <p:txBody>
          <a:bodyPr wrap="square" rtlCol="0">
            <a:spAutoFit/>
          </a:bodyPr>
          <a:lstStyle/>
          <a:p>
            <a:pPr algn="l"/>
            <a:endParaRPr lang="en-SE" sz="1400" dirty="0">
              <a:latin typeface="+mn-lt"/>
            </a:endParaRPr>
          </a:p>
          <a:p>
            <a:pPr algn="l"/>
            <a:endParaRPr lang="en-SE" sz="1400" dirty="0">
              <a:latin typeface="+mn-lt"/>
            </a:endParaRPr>
          </a:p>
        </p:txBody>
      </p:sp>
      <p:sp>
        <p:nvSpPr>
          <p:cNvPr id="26" name="Bent Arrow 25">
            <a:extLst>
              <a:ext uri="{FF2B5EF4-FFF2-40B4-BE49-F238E27FC236}">
                <a16:creationId xmlns:a16="http://schemas.microsoft.com/office/drawing/2014/main" id="{E136D985-83B6-D065-6B96-877B0746F08C}"/>
              </a:ext>
            </a:extLst>
          </p:cNvPr>
          <p:cNvSpPr/>
          <p:nvPr/>
        </p:nvSpPr>
        <p:spPr bwMode="auto">
          <a:xfrm>
            <a:off x="3491880" y="1923678"/>
            <a:ext cx="1440160" cy="288032"/>
          </a:xfrm>
          <a:prstGeom prst="bentArrow">
            <a:avLst/>
          </a:prstGeom>
          <a:solidFill>
            <a:schemeClr val="accent2"/>
          </a:solidFill>
          <a:ln w="6350" cap="flat" cmpd="sng" algn="ctr">
            <a:solidFill>
              <a:srgbClr val="FF6E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SE" sz="1400" b="0" i="0" u="none" strike="noStrike" cap="none" normalizeH="0" baseline="0" dirty="0" err="1">
              <a:ln>
                <a:noFill/>
              </a:ln>
              <a:solidFill>
                <a:schemeClr val="bg1"/>
              </a:solidFill>
              <a:effectLst/>
              <a:latin typeface="+mn-lt"/>
            </a:endParaRPr>
          </a:p>
        </p:txBody>
      </p:sp>
      <p:sp>
        <p:nvSpPr>
          <p:cNvPr id="28" name="U-Turn Arrow 27">
            <a:extLst>
              <a:ext uri="{FF2B5EF4-FFF2-40B4-BE49-F238E27FC236}">
                <a16:creationId xmlns:a16="http://schemas.microsoft.com/office/drawing/2014/main" id="{1DCCA1C8-9E89-6AFD-F47C-F5569A46FCA5}"/>
              </a:ext>
            </a:extLst>
          </p:cNvPr>
          <p:cNvSpPr/>
          <p:nvPr/>
        </p:nvSpPr>
        <p:spPr bwMode="auto">
          <a:xfrm flipV="1">
            <a:off x="3491880" y="3605954"/>
            <a:ext cx="4680520" cy="1270052"/>
          </a:xfrm>
          <a:prstGeom prst="uturnArrow">
            <a:avLst>
              <a:gd name="adj1" fmla="val 5985"/>
              <a:gd name="adj2" fmla="val 7867"/>
              <a:gd name="adj3" fmla="val 9899"/>
              <a:gd name="adj4" fmla="val 43750"/>
              <a:gd name="adj5" fmla="val 55290"/>
            </a:avLst>
          </a:prstGeom>
          <a:solidFill>
            <a:schemeClr val="accent2"/>
          </a:solidFill>
          <a:ln w="6350" cap="flat" cmpd="sng" algn="ctr">
            <a:solidFill>
              <a:srgbClr val="FF6E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SE" sz="1400" b="0" i="0" u="none" strike="noStrike" cap="none" normalizeH="0" baseline="0" dirty="0" err="1">
              <a:ln>
                <a:noFill/>
              </a:ln>
              <a:solidFill>
                <a:schemeClr val="bg1"/>
              </a:solidFill>
              <a:effectLst/>
              <a:latin typeface="+mn-lt"/>
            </a:endParaRPr>
          </a:p>
        </p:txBody>
      </p:sp>
    </p:spTree>
    <p:extLst>
      <p:ext uri="{BB962C8B-B14F-4D97-AF65-F5344CB8AC3E}">
        <p14:creationId xmlns:p14="http://schemas.microsoft.com/office/powerpoint/2010/main" val="3947030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1DE3E53D-A7C7-DD56-E12C-9EEA4E241F49}"/>
              </a:ext>
            </a:extLst>
          </p:cNvPr>
          <p:cNvSpPr>
            <a:spLocks noGrp="1"/>
          </p:cNvSpPr>
          <p:nvPr>
            <p:ph type="ftr" sz="quarter" idx="3"/>
          </p:nvPr>
        </p:nvSpPr>
        <p:spPr/>
        <p:txBody>
          <a:bodyPr/>
          <a:lstStyle/>
          <a:p>
            <a:r>
              <a:rPr lang="sv-SE"/>
              <a:t>Karolinska Institutet - a medical university</a:t>
            </a:r>
            <a:endParaRPr lang="sv-SE" dirty="0"/>
          </a:p>
        </p:txBody>
      </p:sp>
      <p:sp>
        <p:nvSpPr>
          <p:cNvPr id="6" name="Date Placeholder 5">
            <a:extLst>
              <a:ext uri="{FF2B5EF4-FFF2-40B4-BE49-F238E27FC236}">
                <a16:creationId xmlns:a16="http://schemas.microsoft.com/office/drawing/2014/main" id="{06931E28-C3D5-1F80-A560-76AE45AA2B47}"/>
              </a:ext>
            </a:extLst>
          </p:cNvPr>
          <p:cNvSpPr>
            <a:spLocks noGrp="1"/>
          </p:cNvSpPr>
          <p:nvPr>
            <p:ph type="dt" sz="half" idx="10"/>
          </p:nvPr>
        </p:nvSpPr>
        <p:spPr/>
        <p:txBody>
          <a:bodyPr/>
          <a:lstStyle/>
          <a:p>
            <a:fld id="{116A3FCF-EDA7-4D26-BE8D-0D5098A7A2A0}" type="datetime1">
              <a:rPr lang="en-GB" smtClean="0"/>
              <a:t>05/11/2024</a:t>
            </a:fld>
            <a:endParaRPr lang="sv-SE" dirty="0"/>
          </a:p>
        </p:txBody>
      </p:sp>
      <p:sp>
        <p:nvSpPr>
          <p:cNvPr id="7" name="Slide Number Placeholder 6">
            <a:extLst>
              <a:ext uri="{FF2B5EF4-FFF2-40B4-BE49-F238E27FC236}">
                <a16:creationId xmlns:a16="http://schemas.microsoft.com/office/drawing/2014/main" id="{AA9A2E03-E2FA-70DB-2D3E-E9BEE2E2B2B4}"/>
              </a:ext>
            </a:extLst>
          </p:cNvPr>
          <p:cNvSpPr>
            <a:spLocks noGrp="1"/>
          </p:cNvSpPr>
          <p:nvPr>
            <p:ph type="sldNum" sz="quarter" idx="12"/>
          </p:nvPr>
        </p:nvSpPr>
        <p:spPr/>
        <p:txBody>
          <a:bodyPr/>
          <a:lstStyle/>
          <a:p>
            <a:fld id="{E4B570BB-7289-4069-9D4A-2FAE4107D42A}" type="slidenum">
              <a:rPr lang="sv-SE" smtClean="0"/>
              <a:pPr/>
              <a:t>5</a:t>
            </a:fld>
            <a:endParaRPr lang="sv-SE" dirty="0"/>
          </a:p>
        </p:txBody>
      </p:sp>
      <p:sp>
        <p:nvSpPr>
          <p:cNvPr id="8" name="TextBox 7">
            <a:extLst>
              <a:ext uri="{FF2B5EF4-FFF2-40B4-BE49-F238E27FC236}">
                <a16:creationId xmlns:a16="http://schemas.microsoft.com/office/drawing/2014/main" id="{4BC24AB3-C180-B27A-B98D-A110237BD58F}"/>
              </a:ext>
            </a:extLst>
          </p:cNvPr>
          <p:cNvSpPr txBox="1"/>
          <p:nvPr/>
        </p:nvSpPr>
        <p:spPr>
          <a:xfrm>
            <a:off x="240883" y="396591"/>
            <a:ext cx="8557710" cy="307777"/>
          </a:xfrm>
          <a:prstGeom prst="rect">
            <a:avLst/>
          </a:prstGeom>
          <a:noFill/>
          <a:ln w="6350">
            <a:noFill/>
          </a:ln>
        </p:spPr>
        <p:txBody>
          <a:bodyPr wrap="square" rtlCol="0">
            <a:spAutoFit/>
          </a:bodyPr>
          <a:lstStyle/>
          <a:p>
            <a:pPr algn="l"/>
            <a:r>
              <a:rPr lang="en-SE" sz="1400" dirty="0">
                <a:latin typeface="+mn-lt"/>
              </a:rPr>
              <a:t>a) Plot hazard function by stage</a:t>
            </a:r>
          </a:p>
        </p:txBody>
      </p:sp>
      <p:pic>
        <p:nvPicPr>
          <p:cNvPr id="9" name="Picture 8">
            <a:extLst>
              <a:ext uri="{FF2B5EF4-FFF2-40B4-BE49-F238E27FC236}">
                <a16:creationId xmlns:a16="http://schemas.microsoft.com/office/drawing/2014/main" id="{5F8916EA-1B1F-9425-CD23-8DB39499F732}"/>
              </a:ext>
            </a:extLst>
          </p:cNvPr>
          <p:cNvPicPr>
            <a:picLocks noChangeAspect="1"/>
          </p:cNvPicPr>
          <p:nvPr/>
        </p:nvPicPr>
        <p:blipFill>
          <a:blip r:embed="rId3"/>
          <a:stretch>
            <a:fillRect/>
          </a:stretch>
        </p:blipFill>
        <p:spPr>
          <a:xfrm>
            <a:off x="2396334" y="1992693"/>
            <a:ext cx="4351331" cy="3019997"/>
          </a:xfrm>
          <a:prstGeom prst="rect">
            <a:avLst/>
          </a:prstGeom>
        </p:spPr>
      </p:pic>
      <p:pic>
        <p:nvPicPr>
          <p:cNvPr id="11" name="Picture 10" descr="A computer code with white text&#10;&#10;Description automatically generated">
            <a:extLst>
              <a:ext uri="{FF2B5EF4-FFF2-40B4-BE49-F238E27FC236}">
                <a16:creationId xmlns:a16="http://schemas.microsoft.com/office/drawing/2014/main" id="{05C8F4A1-C27C-F5AE-B999-EE7BA768AFC5}"/>
              </a:ext>
            </a:extLst>
          </p:cNvPr>
          <p:cNvPicPr>
            <a:picLocks noChangeAspect="1"/>
          </p:cNvPicPr>
          <p:nvPr/>
        </p:nvPicPr>
        <p:blipFill>
          <a:blip r:embed="rId4"/>
          <a:stretch>
            <a:fillRect/>
          </a:stretch>
        </p:blipFill>
        <p:spPr>
          <a:xfrm>
            <a:off x="1436576" y="820786"/>
            <a:ext cx="6270848" cy="1064861"/>
          </a:xfrm>
          <a:prstGeom prst="rect">
            <a:avLst/>
          </a:prstGeom>
        </p:spPr>
      </p:pic>
    </p:spTree>
    <p:extLst>
      <p:ext uri="{BB962C8B-B14F-4D97-AF65-F5344CB8AC3E}">
        <p14:creationId xmlns:p14="http://schemas.microsoft.com/office/powerpoint/2010/main" val="17016970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29905CF9-97DC-6CFB-D63F-1A0985DDCC3A}"/>
              </a:ext>
            </a:extLst>
          </p:cNvPr>
          <p:cNvSpPr>
            <a:spLocks noGrp="1"/>
          </p:cNvSpPr>
          <p:nvPr>
            <p:ph type="ftr" sz="quarter" idx="3"/>
          </p:nvPr>
        </p:nvSpPr>
        <p:spPr/>
        <p:txBody>
          <a:bodyPr/>
          <a:lstStyle/>
          <a:p>
            <a:r>
              <a:rPr lang="sv-SE"/>
              <a:t>Karolinska Institutet - a medical university</a:t>
            </a:r>
            <a:endParaRPr lang="sv-SE" dirty="0"/>
          </a:p>
        </p:txBody>
      </p:sp>
      <p:sp>
        <p:nvSpPr>
          <p:cNvPr id="6" name="Date Placeholder 5">
            <a:extLst>
              <a:ext uri="{FF2B5EF4-FFF2-40B4-BE49-F238E27FC236}">
                <a16:creationId xmlns:a16="http://schemas.microsoft.com/office/drawing/2014/main" id="{F40F347F-E0E6-67AD-763C-5934221404B8}"/>
              </a:ext>
            </a:extLst>
          </p:cNvPr>
          <p:cNvSpPr>
            <a:spLocks noGrp="1"/>
          </p:cNvSpPr>
          <p:nvPr>
            <p:ph type="dt" sz="half" idx="10"/>
          </p:nvPr>
        </p:nvSpPr>
        <p:spPr/>
        <p:txBody>
          <a:bodyPr/>
          <a:lstStyle/>
          <a:p>
            <a:fld id="{116A3FCF-EDA7-4D26-BE8D-0D5098A7A2A0}" type="datetime1">
              <a:rPr lang="en-GB" smtClean="0"/>
              <a:t>05/11/2024</a:t>
            </a:fld>
            <a:endParaRPr lang="sv-SE" dirty="0"/>
          </a:p>
        </p:txBody>
      </p:sp>
      <p:sp>
        <p:nvSpPr>
          <p:cNvPr id="7" name="Slide Number Placeholder 6">
            <a:extLst>
              <a:ext uri="{FF2B5EF4-FFF2-40B4-BE49-F238E27FC236}">
                <a16:creationId xmlns:a16="http://schemas.microsoft.com/office/drawing/2014/main" id="{1D86292E-88A8-D16E-CC85-3E4EF7C6B9D1}"/>
              </a:ext>
            </a:extLst>
          </p:cNvPr>
          <p:cNvSpPr>
            <a:spLocks noGrp="1"/>
          </p:cNvSpPr>
          <p:nvPr>
            <p:ph type="sldNum" sz="quarter" idx="12"/>
          </p:nvPr>
        </p:nvSpPr>
        <p:spPr/>
        <p:txBody>
          <a:bodyPr/>
          <a:lstStyle/>
          <a:p>
            <a:fld id="{E4B570BB-7289-4069-9D4A-2FAE4107D42A}" type="slidenum">
              <a:rPr lang="sv-SE" smtClean="0"/>
              <a:pPr/>
              <a:t>6</a:t>
            </a:fld>
            <a:endParaRPr lang="sv-SE" dirty="0"/>
          </a:p>
        </p:txBody>
      </p:sp>
      <p:sp>
        <p:nvSpPr>
          <p:cNvPr id="10" name="Content Placeholder 9">
            <a:extLst>
              <a:ext uri="{FF2B5EF4-FFF2-40B4-BE49-F238E27FC236}">
                <a16:creationId xmlns:a16="http://schemas.microsoft.com/office/drawing/2014/main" id="{3EB2FCD2-86F4-A5AF-AE0D-DE023006EA76}"/>
              </a:ext>
            </a:extLst>
          </p:cNvPr>
          <p:cNvSpPr txBox="1">
            <a:spLocks noGrp="1"/>
          </p:cNvSpPr>
          <p:nvPr>
            <p:ph idx="1"/>
          </p:nvPr>
        </p:nvSpPr>
        <p:spPr>
          <a:xfrm>
            <a:off x="257175" y="339725"/>
            <a:ext cx="8631238" cy="307777"/>
          </a:xfrm>
          <a:prstGeom prst="rect">
            <a:avLst/>
          </a:prstGeom>
          <a:noFill/>
          <a:ln w="6350">
            <a:noFill/>
          </a:ln>
        </p:spPr>
        <p:txBody>
          <a:bodyPr wrap="square" rtlCol="0">
            <a:spAutoFit/>
          </a:bodyPr>
          <a:lstStyle/>
          <a:p>
            <a:pPr marL="0" indent="0" algn="l">
              <a:buNone/>
            </a:pPr>
            <a:r>
              <a:rPr lang="en-SE" sz="1400" dirty="0"/>
              <a:t>b</a:t>
            </a:r>
            <a:r>
              <a:rPr lang="en-SE" sz="1400" dirty="0">
                <a:latin typeface="+mn-lt"/>
              </a:rPr>
              <a:t>) Estimate mortality rates for each stage using the SurvRate command </a:t>
            </a:r>
          </a:p>
        </p:txBody>
      </p:sp>
      <p:pic>
        <p:nvPicPr>
          <p:cNvPr id="12" name="Picture 11" descr="A screen shot of a black background&#10;&#10;Description automatically generated">
            <a:extLst>
              <a:ext uri="{FF2B5EF4-FFF2-40B4-BE49-F238E27FC236}">
                <a16:creationId xmlns:a16="http://schemas.microsoft.com/office/drawing/2014/main" id="{66D2BF61-DAE2-D886-1D5C-A51B2E213329}"/>
              </a:ext>
            </a:extLst>
          </p:cNvPr>
          <p:cNvPicPr>
            <a:picLocks noChangeAspect="1"/>
          </p:cNvPicPr>
          <p:nvPr/>
        </p:nvPicPr>
        <p:blipFill>
          <a:blip r:embed="rId3"/>
          <a:stretch>
            <a:fillRect/>
          </a:stretch>
        </p:blipFill>
        <p:spPr>
          <a:xfrm>
            <a:off x="467544" y="695576"/>
            <a:ext cx="5616624" cy="1058789"/>
          </a:xfrm>
          <a:prstGeom prst="rect">
            <a:avLst/>
          </a:prstGeom>
        </p:spPr>
      </p:pic>
      <p:sp>
        <p:nvSpPr>
          <p:cNvPr id="13" name="TextBox 12">
            <a:extLst>
              <a:ext uri="{FF2B5EF4-FFF2-40B4-BE49-F238E27FC236}">
                <a16:creationId xmlns:a16="http://schemas.microsoft.com/office/drawing/2014/main" id="{CC91E051-3DF4-ECFC-45C7-341323299ADC}"/>
              </a:ext>
            </a:extLst>
          </p:cNvPr>
          <p:cNvSpPr txBox="1"/>
          <p:nvPr/>
        </p:nvSpPr>
        <p:spPr>
          <a:xfrm>
            <a:off x="3419872" y="1041898"/>
            <a:ext cx="864096" cy="694783"/>
          </a:xfrm>
          <a:prstGeom prst="rect">
            <a:avLst/>
          </a:prstGeom>
          <a:noFill/>
          <a:ln w="12700">
            <a:solidFill>
              <a:srgbClr val="FF6E00"/>
            </a:solidFill>
          </a:ln>
        </p:spPr>
        <p:txBody>
          <a:bodyPr wrap="square" rtlCol="0">
            <a:spAutoFit/>
          </a:bodyPr>
          <a:lstStyle/>
          <a:p>
            <a:pPr algn="l"/>
            <a:endParaRPr lang="en-SE" sz="1400" dirty="0">
              <a:latin typeface="+mn-lt"/>
            </a:endParaRPr>
          </a:p>
        </p:txBody>
      </p:sp>
      <p:cxnSp>
        <p:nvCxnSpPr>
          <p:cNvPr id="17" name="Straight Arrow Connector 16">
            <a:extLst>
              <a:ext uri="{FF2B5EF4-FFF2-40B4-BE49-F238E27FC236}">
                <a16:creationId xmlns:a16="http://schemas.microsoft.com/office/drawing/2014/main" id="{126A6C45-3315-53DB-6BA6-39D81DCE7812}"/>
              </a:ext>
            </a:extLst>
          </p:cNvPr>
          <p:cNvCxnSpPr/>
          <p:nvPr/>
        </p:nvCxnSpPr>
        <p:spPr bwMode="auto">
          <a:xfrm>
            <a:off x="6084168" y="1491630"/>
            <a:ext cx="504056" cy="0"/>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Arrow Connector 17">
            <a:extLst>
              <a:ext uri="{FF2B5EF4-FFF2-40B4-BE49-F238E27FC236}">
                <a16:creationId xmlns:a16="http://schemas.microsoft.com/office/drawing/2014/main" id="{2E08740E-BF42-D0C8-79F9-A7B5FF0AC7A9}"/>
              </a:ext>
            </a:extLst>
          </p:cNvPr>
          <p:cNvCxnSpPr/>
          <p:nvPr/>
        </p:nvCxnSpPr>
        <p:spPr bwMode="auto">
          <a:xfrm>
            <a:off x="6084168" y="1635646"/>
            <a:ext cx="504056" cy="0"/>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Straight Arrow Connector 18">
            <a:extLst>
              <a:ext uri="{FF2B5EF4-FFF2-40B4-BE49-F238E27FC236}">
                <a16:creationId xmlns:a16="http://schemas.microsoft.com/office/drawing/2014/main" id="{22F293F9-36C2-C6AD-8065-4922AF3DD368}"/>
              </a:ext>
            </a:extLst>
          </p:cNvPr>
          <p:cNvCxnSpPr/>
          <p:nvPr/>
        </p:nvCxnSpPr>
        <p:spPr bwMode="auto">
          <a:xfrm>
            <a:off x="6084168" y="1275606"/>
            <a:ext cx="504056" cy="0"/>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Straight Arrow Connector 19">
            <a:extLst>
              <a:ext uri="{FF2B5EF4-FFF2-40B4-BE49-F238E27FC236}">
                <a16:creationId xmlns:a16="http://schemas.microsoft.com/office/drawing/2014/main" id="{0868A9B8-95CD-F0BE-FCB5-6DD28B680063}"/>
              </a:ext>
            </a:extLst>
          </p:cNvPr>
          <p:cNvCxnSpPr/>
          <p:nvPr/>
        </p:nvCxnSpPr>
        <p:spPr bwMode="auto">
          <a:xfrm>
            <a:off x="6084168" y="1131590"/>
            <a:ext cx="504056" cy="0"/>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 name="TextBox 20">
            <a:extLst>
              <a:ext uri="{FF2B5EF4-FFF2-40B4-BE49-F238E27FC236}">
                <a16:creationId xmlns:a16="http://schemas.microsoft.com/office/drawing/2014/main" id="{9F7A3954-90DB-4711-92B0-7BC3BCA99713}"/>
              </a:ext>
            </a:extLst>
          </p:cNvPr>
          <p:cNvSpPr txBox="1"/>
          <p:nvPr/>
        </p:nvSpPr>
        <p:spPr>
          <a:xfrm>
            <a:off x="6597363" y="964698"/>
            <a:ext cx="699691" cy="307777"/>
          </a:xfrm>
          <a:prstGeom prst="rect">
            <a:avLst/>
          </a:prstGeom>
          <a:noFill/>
          <a:ln w="6350">
            <a:noFill/>
          </a:ln>
        </p:spPr>
        <p:txBody>
          <a:bodyPr wrap="square" rtlCol="0">
            <a:spAutoFit/>
          </a:bodyPr>
          <a:lstStyle/>
          <a:p>
            <a:pPr algn="l"/>
            <a:r>
              <a:rPr lang="en-SE" sz="1400" dirty="0">
                <a:latin typeface="+mn-lt"/>
              </a:rPr>
              <a:t>0.22%</a:t>
            </a:r>
          </a:p>
        </p:txBody>
      </p:sp>
      <p:sp>
        <p:nvSpPr>
          <p:cNvPr id="22" name="TextBox 21">
            <a:extLst>
              <a:ext uri="{FF2B5EF4-FFF2-40B4-BE49-F238E27FC236}">
                <a16:creationId xmlns:a16="http://schemas.microsoft.com/office/drawing/2014/main" id="{5CF03EBD-FD0F-4347-F2F5-A5F7994769FE}"/>
              </a:ext>
            </a:extLst>
          </p:cNvPr>
          <p:cNvSpPr txBox="1"/>
          <p:nvPr/>
        </p:nvSpPr>
        <p:spPr>
          <a:xfrm>
            <a:off x="6594847" y="1163599"/>
            <a:ext cx="699691" cy="307777"/>
          </a:xfrm>
          <a:prstGeom prst="rect">
            <a:avLst/>
          </a:prstGeom>
          <a:noFill/>
          <a:ln w="6350">
            <a:noFill/>
          </a:ln>
        </p:spPr>
        <p:txBody>
          <a:bodyPr wrap="square" rtlCol="0">
            <a:spAutoFit/>
          </a:bodyPr>
          <a:lstStyle/>
          <a:p>
            <a:pPr algn="l"/>
            <a:r>
              <a:rPr lang="en-SE" sz="1400" dirty="0">
                <a:latin typeface="+mn-lt"/>
              </a:rPr>
              <a:t>0.22%</a:t>
            </a:r>
          </a:p>
        </p:txBody>
      </p:sp>
      <p:sp>
        <p:nvSpPr>
          <p:cNvPr id="23" name="TextBox 22">
            <a:extLst>
              <a:ext uri="{FF2B5EF4-FFF2-40B4-BE49-F238E27FC236}">
                <a16:creationId xmlns:a16="http://schemas.microsoft.com/office/drawing/2014/main" id="{349157C7-A4E2-3D87-AC7F-E6E39D22ABC5}"/>
              </a:ext>
            </a:extLst>
          </p:cNvPr>
          <p:cNvSpPr txBox="1"/>
          <p:nvPr/>
        </p:nvSpPr>
        <p:spPr>
          <a:xfrm>
            <a:off x="6588224" y="1326491"/>
            <a:ext cx="699691" cy="307777"/>
          </a:xfrm>
          <a:prstGeom prst="rect">
            <a:avLst/>
          </a:prstGeom>
          <a:noFill/>
          <a:ln w="6350">
            <a:noFill/>
          </a:ln>
        </p:spPr>
        <p:txBody>
          <a:bodyPr wrap="square" rtlCol="0">
            <a:spAutoFit/>
          </a:bodyPr>
          <a:lstStyle/>
          <a:p>
            <a:pPr algn="l"/>
            <a:r>
              <a:rPr lang="en-SE" sz="1400" dirty="0">
                <a:latin typeface="+mn-lt"/>
              </a:rPr>
              <a:t>1.21%</a:t>
            </a:r>
          </a:p>
        </p:txBody>
      </p:sp>
      <p:sp>
        <p:nvSpPr>
          <p:cNvPr id="24" name="TextBox 23">
            <a:extLst>
              <a:ext uri="{FF2B5EF4-FFF2-40B4-BE49-F238E27FC236}">
                <a16:creationId xmlns:a16="http://schemas.microsoft.com/office/drawing/2014/main" id="{14E73BE8-E855-0B0D-0821-F0A649D28657}"/>
              </a:ext>
            </a:extLst>
          </p:cNvPr>
          <p:cNvSpPr txBox="1"/>
          <p:nvPr/>
        </p:nvSpPr>
        <p:spPr>
          <a:xfrm>
            <a:off x="6597054" y="1498384"/>
            <a:ext cx="699691" cy="307777"/>
          </a:xfrm>
          <a:prstGeom prst="rect">
            <a:avLst/>
          </a:prstGeom>
          <a:noFill/>
          <a:ln w="6350">
            <a:noFill/>
          </a:ln>
        </p:spPr>
        <p:txBody>
          <a:bodyPr wrap="square" rtlCol="0">
            <a:spAutoFit/>
          </a:bodyPr>
          <a:lstStyle/>
          <a:p>
            <a:pPr algn="l"/>
            <a:r>
              <a:rPr lang="en-SE" sz="1400" dirty="0">
                <a:latin typeface="+mn-lt"/>
              </a:rPr>
              <a:t>3.88%</a:t>
            </a:r>
          </a:p>
        </p:txBody>
      </p:sp>
      <p:sp>
        <p:nvSpPr>
          <p:cNvPr id="25" name="Content Placeholder 9">
            <a:extLst>
              <a:ext uri="{FF2B5EF4-FFF2-40B4-BE49-F238E27FC236}">
                <a16:creationId xmlns:a16="http://schemas.microsoft.com/office/drawing/2014/main" id="{7ADF09D6-CDDD-5D06-D12D-F3FD11D9A081}"/>
              </a:ext>
            </a:extLst>
          </p:cNvPr>
          <p:cNvSpPr txBox="1">
            <a:spLocks/>
          </p:cNvSpPr>
          <p:nvPr/>
        </p:nvSpPr>
        <p:spPr bwMode="auto">
          <a:xfrm>
            <a:off x="255983" y="1946798"/>
            <a:ext cx="8631238" cy="307777"/>
          </a:xfrm>
          <a:prstGeom prst="rect">
            <a:avLst/>
          </a:prstGeom>
          <a:noFill/>
          <a:ln w="6350">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lvl1pPr marL="342900" indent="-342900" algn="l" rtl="0" eaLnBrk="1" fontAlgn="base" hangingPunct="1">
              <a:spcBef>
                <a:spcPct val="20000"/>
              </a:spcBef>
              <a:spcAft>
                <a:spcPct val="0"/>
              </a:spcAft>
              <a:buClr>
                <a:schemeClr val="accent1"/>
              </a:buClr>
              <a:buFont typeface="Arial" panose="020B0604020202020204" pitchFamily="34" charset="0"/>
              <a:buChar char="•"/>
              <a:defRPr sz="18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charset="2"/>
              <a:buChar char="à"/>
              <a:defRPr sz="1600">
                <a:solidFill>
                  <a:schemeClr val="tx1"/>
                </a:solidFill>
                <a:latin typeface="+mn-lt"/>
              </a:defRPr>
            </a:lvl2pPr>
            <a:lvl3pPr marL="1143000" indent="-228600" algn="l" rtl="0" eaLnBrk="1" fontAlgn="base" hangingPunct="1">
              <a:spcBef>
                <a:spcPct val="20000"/>
              </a:spcBef>
              <a:spcAft>
                <a:spcPct val="0"/>
              </a:spcAft>
              <a:buClr>
                <a:schemeClr val="accent1"/>
              </a:buClr>
              <a:buFont typeface="Arial" panose="020B0604020202020204" pitchFamily="34" charset="0"/>
              <a:buChar char="•"/>
              <a:defRPr sz="1400">
                <a:solidFill>
                  <a:schemeClr val="tx1"/>
                </a:solidFill>
                <a:latin typeface="+mn-lt"/>
              </a:defRPr>
            </a:lvl3pPr>
            <a:lvl4pPr marL="1600200" indent="-228600" algn="l" rtl="0" eaLnBrk="1" fontAlgn="base" hangingPunct="1">
              <a:spcBef>
                <a:spcPct val="20000"/>
              </a:spcBef>
              <a:spcAft>
                <a:spcPct val="0"/>
              </a:spcAft>
              <a:buClr>
                <a:schemeClr val="accent1"/>
              </a:buClr>
              <a:buFont typeface="Wingdings" charset="2"/>
              <a:buChar char="à"/>
              <a:defRPr sz="1200">
                <a:solidFill>
                  <a:schemeClr val="tx1"/>
                </a:solidFill>
                <a:latin typeface="+mn-lt"/>
              </a:defRPr>
            </a:lvl4pPr>
            <a:lvl5pPr marL="2057400" indent="-228600" algn="l" rtl="0" eaLnBrk="1" fontAlgn="base" hangingPunct="1">
              <a:spcBef>
                <a:spcPct val="20000"/>
              </a:spcBef>
              <a:spcAft>
                <a:spcPct val="0"/>
              </a:spcAft>
              <a:buClr>
                <a:schemeClr val="accent1"/>
              </a:buClr>
              <a:buFont typeface="Wingdings" charset="2"/>
              <a:defRPr sz="1800">
                <a:solidFill>
                  <a:schemeClr val="tx1"/>
                </a:solidFill>
                <a:latin typeface="+mn-lt"/>
              </a:defRPr>
            </a:lvl5pPr>
            <a:lvl6pPr marL="25146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9pPr>
          </a:lstStyle>
          <a:p>
            <a:pPr marL="0" indent="0">
              <a:buFont typeface="Arial" panose="020B0604020202020204" pitchFamily="34" charset="0"/>
              <a:buNone/>
            </a:pPr>
            <a:r>
              <a:rPr lang="en-SE" sz="1400" kern="0" dirty="0"/>
              <a:t>c) Estimate mortality rates for each stage per person-year and 1000 person-years</a:t>
            </a:r>
          </a:p>
        </p:txBody>
      </p:sp>
      <p:pic>
        <p:nvPicPr>
          <p:cNvPr id="27" name="Picture 26" descr="A black screen with white text&#10;&#10;Description automatically generated">
            <a:extLst>
              <a:ext uri="{FF2B5EF4-FFF2-40B4-BE49-F238E27FC236}">
                <a16:creationId xmlns:a16="http://schemas.microsoft.com/office/drawing/2014/main" id="{26B5588A-5B6A-C46C-8A74-A5D910321749}"/>
              </a:ext>
            </a:extLst>
          </p:cNvPr>
          <p:cNvPicPr>
            <a:picLocks noChangeAspect="1"/>
          </p:cNvPicPr>
          <p:nvPr/>
        </p:nvPicPr>
        <p:blipFill>
          <a:blip r:embed="rId4"/>
          <a:stretch>
            <a:fillRect/>
          </a:stretch>
        </p:blipFill>
        <p:spPr>
          <a:xfrm>
            <a:off x="467544" y="2356527"/>
            <a:ext cx="5616624" cy="1119141"/>
          </a:xfrm>
          <a:prstGeom prst="rect">
            <a:avLst/>
          </a:prstGeom>
        </p:spPr>
      </p:pic>
      <p:pic>
        <p:nvPicPr>
          <p:cNvPr id="29" name="Picture 28" descr="A black screen with white numbers&#10;&#10;Description automatically generated">
            <a:extLst>
              <a:ext uri="{FF2B5EF4-FFF2-40B4-BE49-F238E27FC236}">
                <a16:creationId xmlns:a16="http://schemas.microsoft.com/office/drawing/2014/main" id="{EFB4AF52-8D10-A542-6F9C-E28396A35E98}"/>
              </a:ext>
            </a:extLst>
          </p:cNvPr>
          <p:cNvPicPr>
            <a:picLocks noChangeAspect="1"/>
          </p:cNvPicPr>
          <p:nvPr/>
        </p:nvPicPr>
        <p:blipFill>
          <a:blip r:embed="rId5"/>
          <a:stretch>
            <a:fillRect/>
          </a:stretch>
        </p:blipFill>
        <p:spPr>
          <a:xfrm>
            <a:off x="467544" y="3571863"/>
            <a:ext cx="5616624" cy="1134231"/>
          </a:xfrm>
          <a:prstGeom prst="rect">
            <a:avLst/>
          </a:prstGeom>
        </p:spPr>
      </p:pic>
      <p:sp>
        <p:nvSpPr>
          <p:cNvPr id="30" name="TextBox 29">
            <a:extLst>
              <a:ext uri="{FF2B5EF4-FFF2-40B4-BE49-F238E27FC236}">
                <a16:creationId xmlns:a16="http://schemas.microsoft.com/office/drawing/2014/main" id="{A686FD0A-CCF4-AE9B-6114-DC9634AA3C38}"/>
              </a:ext>
            </a:extLst>
          </p:cNvPr>
          <p:cNvSpPr txBox="1"/>
          <p:nvPr/>
        </p:nvSpPr>
        <p:spPr>
          <a:xfrm>
            <a:off x="3563888" y="2757640"/>
            <a:ext cx="864096" cy="694783"/>
          </a:xfrm>
          <a:prstGeom prst="rect">
            <a:avLst/>
          </a:prstGeom>
          <a:noFill/>
          <a:ln w="12700">
            <a:solidFill>
              <a:srgbClr val="FF6E00"/>
            </a:solidFill>
          </a:ln>
        </p:spPr>
        <p:txBody>
          <a:bodyPr wrap="square" rtlCol="0">
            <a:spAutoFit/>
          </a:bodyPr>
          <a:lstStyle/>
          <a:p>
            <a:pPr algn="l"/>
            <a:endParaRPr lang="en-SE" sz="1400" dirty="0">
              <a:latin typeface="+mn-lt"/>
            </a:endParaRPr>
          </a:p>
        </p:txBody>
      </p:sp>
      <p:sp>
        <p:nvSpPr>
          <p:cNvPr id="31" name="TextBox 30">
            <a:extLst>
              <a:ext uri="{FF2B5EF4-FFF2-40B4-BE49-F238E27FC236}">
                <a16:creationId xmlns:a16="http://schemas.microsoft.com/office/drawing/2014/main" id="{ED945A7D-5AED-02CE-4A12-C1C53ED00D8F}"/>
              </a:ext>
            </a:extLst>
          </p:cNvPr>
          <p:cNvSpPr txBox="1"/>
          <p:nvPr/>
        </p:nvSpPr>
        <p:spPr>
          <a:xfrm>
            <a:off x="3707903" y="3939903"/>
            <a:ext cx="792089" cy="766192"/>
          </a:xfrm>
          <a:prstGeom prst="rect">
            <a:avLst/>
          </a:prstGeom>
          <a:noFill/>
          <a:ln w="12700">
            <a:solidFill>
              <a:srgbClr val="FF6E00"/>
            </a:solidFill>
          </a:ln>
        </p:spPr>
        <p:txBody>
          <a:bodyPr wrap="square" rtlCol="0">
            <a:spAutoFit/>
          </a:bodyPr>
          <a:lstStyle/>
          <a:p>
            <a:pPr algn="l"/>
            <a:endParaRPr lang="en-SE" sz="1400" dirty="0">
              <a:latin typeface="+mn-lt"/>
            </a:endParaRPr>
          </a:p>
        </p:txBody>
      </p:sp>
      <p:cxnSp>
        <p:nvCxnSpPr>
          <p:cNvPr id="32" name="Straight Arrow Connector 31">
            <a:extLst>
              <a:ext uri="{FF2B5EF4-FFF2-40B4-BE49-F238E27FC236}">
                <a16:creationId xmlns:a16="http://schemas.microsoft.com/office/drawing/2014/main" id="{21CAC762-7F58-C121-0C3B-503FB5C7BD98}"/>
              </a:ext>
            </a:extLst>
          </p:cNvPr>
          <p:cNvCxnSpPr/>
          <p:nvPr/>
        </p:nvCxnSpPr>
        <p:spPr bwMode="auto">
          <a:xfrm>
            <a:off x="6084168" y="2859782"/>
            <a:ext cx="504056" cy="0"/>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Straight Arrow Connector 32">
            <a:extLst>
              <a:ext uri="{FF2B5EF4-FFF2-40B4-BE49-F238E27FC236}">
                <a16:creationId xmlns:a16="http://schemas.microsoft.com/office/drawing/2014/main" id="{C962E5BB-AC3B-E91C-5BCC-72D067D94234}"/>
              </a:ext>
            </a:extLst>
          </p:cNvPr>
          <p:cNvCxnSpPr/>
          <p:nvPr/>
        </p:nvCxnSpPr>
        <p:spPr bwMode="auto">
          <a:xfrm>
            <a:off x="6084168" y="3003798"/>
            <a:ext cx="504056" cy="0"/>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Straight Arrow Connector 33">
            <a:extLst>
              <a:ext uri="{FF2B5EF4-FFF2-40B4-BE49-F238E27FC236}">
                <a16:creationId xmlns:a16="http://schemas.microsoft.com/office/drawing/2014/main" id="{EAD1E2C6-271D-E158-0AA9-3FE8BFA0B673}"/>
              </a:ext>
            </a:extLst>
          </p:cNvPr>
          <p:cNvCxnSpPr/>
          <p:nvPr/>
        </p:nvCxnSpPr>
        <p:spPr bwMode="auto">
          <a:xfrm>
            <a:off x="6084168" y="3219822"/>
            <a:ext cx="504056" cy="0"/>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Straight Arrow Connector 34">
            <a:extLst>
              <a:ext uri="{FF2B5EF4-FFF2-40B4-BE49-F238E27FC236}">
                <a16:creationId xmlns:a16="http://schemas.microsoft.com/office/drawing/2014/main" id="{224D99D4-A9A8-8C3C-EEC3-91B042C88B1A}"/>
              </a:ext>
            </a:extLst>
          </p:cNvPr>
          <p:cNvCxnSpPr/>
          <p:nvPr/>
        </p:nvCxnSpPr>
        <p:spPr bwMode="auto">
          <a:xfrm>
            <a:off x="6084168" y="3363838"/>
            <a:ext cx="504056" cy="0"/>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Straight Arrow Connector 35">
            <a:extLst>
              <a:ext uri="{FF2B5EF4-FFF2-40B4-BE49-F238E27FC236}">
                <a16:creationId xmlns:a16="http://schemas.microsoft.com/office/drawing/2014/main" id="{6E39F9BB-61F5-5EB1-F9FA-E9C1C2070D71}"/>
              </a:ext>
            </a:extLst>
          </p:cNvPr>
          <p:cNvCxnSpPr/>
          <p:nvPr/>
        </p:nvCxnSpPr>
        <p:spPr bwMode="auto">
          <a:xfrm>
            <a:off x="6084168" y="4083918"/>
            <a:ext cx="504056" cy="0"/>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 name="Straight Arrow Connector 36">
            <a:extLst>
              <a:ext uri="{FF2B5EF4-FFF2-40B4-BE49-F238E27FC236}">
                <a16:creationId xmlns:a16="http://schemas.microsoft.com/office/drawing/2014/main" id="{D2CDFAC3-3626-DFA6-2C6A-5A57760D0BB8}"/>
              </a:ext>
            </a:extLst>
          </p:cNvPr>
          <p:cNvCxnSpPr/>
          <p:nvPr/>
        </p:nvCxnSpPr>
        <p:spPr bwMode="auto">
          <a:xfrm>
            <a:off x="6084168" y="4227934"/>
            <a:ext cx="504056" cy="0"/>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Straight Arrow Connector 37">
            <a:extLst>
              <a:ext uri="{FF2B5EF4-FFF2-40B4-BE49-F238E27FC236}">
                <a16:creationId xmlns:a16="http://schemas.microsoft.com/office/drawing/2014/main" id="{C547E88E-5A0E-B5DA-F999-0726D69183ED}"/>
              </a:ext>
            </a:extLst>
          </p:cNvPr>
          <p:cNvCxnSpPr/>
          <p:nvPr/>
        </p:nvCxnSpPr>
        <p:spPr bwMode="auto">
          <a:xfrm>
            <a:off x="6084168" y="4443958"/>
            <a:ext cx="504056" cy="0"/>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Straight Arrow Connector 38">
            <a:extLst>
              <a:ext uri="{FF2B5EF4-FFF2-40B4-BE49-F238E27FC236}">
                <a16:creationId xmlns:a16="http://schemas.microsoft.com/office/drawing/2014/main" id="{30120F99-F7DC-51D5-4B76-96148486E2E2}"/>
              </a:ext>
            </a:extLst>
          </p:cNvPr>
          <p:cNvCxnSpPr/>
          <p:nvPr/>
        </p:nvCxnSpPr>
        <p:spPr bwMode="auto">
          <a:xfrm>
            <a:off x="6084168" y="4587974"/>
            <a:ext cx="504056" cy="0"/>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 name="TextBox 39">
            <a:extLst>
              <a:ext uri="{FF2B5EF4-FFF2-40B4-BE49-F238E27FC236}">
                <a16:creationId xmlns:a16="http://schemas.microsoft.com/office/drawing/2014/main" id="{57A1C092-1AF3-EBB6-A6DA-6D5D8678AE0B}"/>
              </a:ext>
            </a:extLst>
          </p:cNvPr>
          <p:cNvSpPr txBox="1"/>
          <p:nvPr/>
        </p:nvSpPr>
        <p:spPr>
          <a:xfrm>
            <a:off x="6595155" y="2697945"/>
            <a:ext cx="699691" cy="307777"/>
          </a:xfrm>
          <a:prstGeom prst="rect">
            <a:avLst/>
          </a:prstGeom>
          <a:noFill/>
          <a:ln w="6350">
            <a:noFill/>
          </a:ln>
        </p:spPr>
        <p:txBody>
          <a:bodyPr wrap="square" rtlCol="0">
            <a:spAutoFit/>
          </a:bodyPr>
          <a:lstStyle/>
          <a:p>
            <a:pPr algn="l"/>
            <a:r>
              <a:rPr lang="en-SE" sz="1400" dirty="0">
                <a:latin typeface="+mn-lt"/>
              </a:rPr>
              <a:t>2.67%</a:t>
            </a:r>
          </a:p>
        </p:txBody>
      </p:sp>
      <p:sp>
        <p:nvSpPr>
          <p:cNvPr id="41" name="TextBox 40">
            <a:extLst>
              <a:ext uri="{FF2B5EF4-FFF2-40B4-BE49-F238E27FC236}">
                <a16:creationId xmlns:a16="http://schemas.microsoft.com/office/drawing/2014/main" id="{7A087261-EFE0-05A4-4385-AAE312B7FDCE}"/>
              </a:ext>
            </a:extLst>
          </p:cNvPr>
          <p:cNvSpPr txBox="1"/>
          <p:nvPr/>
        </p:nvSpPr>
        <p:spPr>
          <a:xfrm>
            <a:off x="6594847" y="2887844"/>
            <a:ext cx="699691" cy="307777"/>
          </a:xfrm>
          <a:prstGeom prst="rect">
            <a:avLst/>
          </a:prstGeom>
          <a:noFill/>
          <a:ln w="6350">
            <a:noFill/>
          </a:ln>
        </p:spPr>
        <p:txBody>
          <a:bodyPr wrap="square" rtlCol="0">
            <a:spAutoFit/>
          </a:bodyPr>
          <a:lstStyle/>
          <a:p>
            <a:pPr algn="l"/>
            <a:r>
              <a:rPr lang="en-SE" sz="1400" dirty="0">
                <a:latin typeface="+mn-lt"/>
              </a:rPr>
              <a:t>2.62%</a:t>
            </a:r>
          </a:p>
        </p:txBody>
      </p:sp>
      <p:sp>
        <p:nvSpPr>
          <p:cNvPr id="42" name="TextBox 41">
            <a:extLst>
              <a:ext uri="{FF2B5EF4-FFF2-40B4-BE49-F238E27FC236}">
                <a16:creationId xmlns:a16="http://schemas.microsoft.com/office/drawing/2014/main" id="{EEE59F2E-9673-CA95-8C63-2ED1C3C806CA}"/>
              </a:ext>
            </a:extLst>
          </p:cNvPr>
          <p:cNvSpPr txBox="1"/>
          <p:nvPr/>
        </p:nvSpPr>
        <p:spPr>
          <a:xfrm>
            <a:off x="6594846" y="3068740"/>
            <a:ext cx="759073" cy="307777"/>
          </a:xfrm>
          <a:prstGeom prst="rect">
            <a:avLst/>
          </a:prstGeom>
          <a:noFill/>
          <a:ln w="6350">
            <a:noFill/>
          </a:ln>
        </p:spPr>
        <p:txBody>
          <a:bodyPr wrap="square" rtlCol="0">
            <a:spAutoFit/>
          </a:bodyPr>
          <a:lstStyle/>
          <a:p>
            <a:pPr algn="l"/>
            <a:r>
              <a:rPr lang="en-SE" sz="1400" dirty="0">
                <a:latin typeface="+mn-lt"/>
              </a:rPr>
              <a:t>14.53%</a:t>
            </a:r>
          </a:p>
        </p:txBody>
      </p:sp>
      <p:sp>
        <p:nvSpPr>
          <p:cNvPr id="43" name="TextBox 42">
            <a:extLst>
              <a:ext uri="{FF2B5EF4-FFF2-40B4-BE49-F238E27FC236}">
                <a16:creationId xmlns:a16="http://schemas.microsoft.com/office/drawing/2014/main" id="{983FB373-B1D4-21A5-C095-90B753B2B199}"/>
              </a:ext>
            </a:extLst>
          </p:cNvPr>
          <p:cNvSpPr txBox="1"/>
          <p:nvPr/>
        </p:nvSpPr>
        <p:spPr>
          <a:xfrm>
            <a:off x="6594846" y="3231631"/>
            <a:ext cx="929482" cy="307777"/>
          </a:xfrm>
          <a:prstGeom prst="rect">
            <a:avLst/>
          </a:prstGeom>
          <a:noFill/>
          <a:ln w="6350">
            <a:noFill/>
          </a:ln>
        </p:spPr>
        <p:txBody>
          <a:bodyPr wrap="square" rtlCol="0">
            <a:spAutoFit/>
          </a:bodyPr>
          <a:lstStyle/>
          <a:p>
            <a:pPr algn="l"/>
            <a:r>
              <a:rPr lang="en-SE" sz="1400" dirty="0">
                <a:latin typeface="+mn-lt"/>
              </a:rPr>
              <a:t>46.59%</a:t>
            </a:r>
          </a:p>
        </p:txBody>
      </p:sp>
      <p:sp>
        <p:nvSpPr>
          <p:cNvPr id="57" name="TextBox 56">
            <a:extLst>
              <a:ext uri="{FF2B5EF4-FFF2-40B4-BE49-F238E27FC236}">
                <a16:creationId xmlns:a16="http://schemas.microsoft.com/office/drawing/2014/main" id="{1F816167-ABE0-E6FE-6C7C-20A5557A4EB7}"/>
              </a:ext>
            </a:extLst>
          </p:cNvPr>
          <p:cNvSpPr txBox="1"/>
          <p:nvPr/>
        </p:nvSpPr>
        <p:spPr>
          <a:xfrm>
            <a:off x="6595464" y="3928764"/>
            <a:ext cx="1905000" cy="307777"/>
          </a:xfrm>
          <a:prstGeom prst="rect">
            <a:avLst/>
          </a:prstGeom>
          <a:noFill/>
          <a:ln w="6350">
            <a:noFill/>
          </a:ln>
        </p:spPr>
        <p:txBody>
          <a:bodyPr wrap="square" rtlCol="0">
            <a:spAutoFit/>
          </a:bodyPr>
          <a:lstStyle/>
          <a:p>
            <a:pPr algn="l"/>
            <a:r>
              <a:rPr lang="en-SE" sz="1400" dirty="0">
                <a:latin typeface="+mn-lt"/>
              </a:rPr>
              <a:t>26.7/1000 py</a:t>
            </a:r>
          </a:p>
        </p:txBody>
      </p:sp>
      <p:sp>
        <p:nvSpPr>
          <p:cNvPr id="58" name="TextBox 57">
            <a:extLst>
              <a:ext uri="{FF2B5EF4-FFF2-40B4-BE49-F238E27FC236}">
                <a16:creationId xmlns:a16="http://schemas.microsoft.com/office/drawing/2014/main" id="{1AAF61E7-EE81-422C-4031-9518076F08F7}"/>
              </a:ext>
            </a:extLst>
          </p:cNvPr>
          <p:cNvSpPr txBox="1"/>
          <p:nvPr/>
        </p:nvSpPr>
        <p:spPr>
          <a:xfrm>
            <a:off x="6595156" y="4118663"/>
            <a:ext cx="1361220" cy="307777"/>
          </a:xfrm>
          <a:prstGeom prst="rect">
            <a:avLst/>
          </a:prstGeom>
          <a:noFill/>
          <a:ln w="6350">
            <a:noFill/>
          </a:ln>
        </p:spPr>
        <p:txBody>
          <a:bodyPr wrap="square" rtlCol="0">
            <a:spAutoFit/>
          </a:bodyPr>
          <a:lstStyle/>
          <a:p>
            <a:pPr algn="l"/>
            <a:r>
              <a:rPr lang="en-SE" sz="1400" dirty="0">
                <a:latin typeface="+mn-lt"/>
              </a:rPr>
              <a:t>26.2/1000 py</a:t>
            </a:r>
          </a:p>
        </p:txBody>
      </p:sp>
      <p:sp>
        <p:nvSpPr>
          <p:cNvPr id="59" name="TextBox 58">
            <a:extLst>
              <a:ext uri="{FF2B5EF4-FFF2-40B4-BE49-F238E27FC236}">
                <a16:creationId xmlns:a16="http://schemas.microsoft.com/office/drawing/2014/main" id="{176E4408-D56A-BAF5-A7E8-F690836AB371}"/>
              </a:ext>
            </a:extLst>
          </p:cNvPr>
          <p:cNvSpPr txBox="1"/>
          <p:nvPr/>
        </p:nvSpPr>
        <p:spPr>
          <a:xfrm>
            <a:off x="6598359" y="4290557"/>
            <a:ext cx="1406836" cy="307777"/>
          </a:xfrm>
          <a:prstGeom prst="rect">
            <a:avLst/>
          </a:prstGeom>
          <a:noFill/>
          <a:ln w="6350">
            <a:noFill/>
          </a:ln>
        </p:spPr>
        <p:txBody>
          <a:bodyPr wrap="square" rtlCol="0">
            <a:spAutoFit/>
          </a:bodyPr>
          <a:lstStyle/>
          <a:p>
            <a:pPr algn="l"/>
            <a:r>
              <a:rPr lang="en-SE" sz="1400" dirty="0">
                <a:latin typeface="+mn-lt"/>
              </a:rPr>
              <a:t>145.3/1000 py</a:t>
            </a:r>
          </a:p>
        </p:txBody>
      </p:sp>
      <p:sp>
        <p:nvSpPr>
          <p:cNvPr id="60" name="TextBox 59">
            <a:extLst>
              <a:ext uri="{FF2B5EF4-FFF2-40B4-BE49-F238E27FC236}">
                <a16:creationId xmlns:a16="http://schemas.microsoft.com/office/drawing/2014/main" id="{937E6970-FA73-1CC6-0392-62C9C040119D}"/>
              </a:ext>
            </a:extLst>
          </p:cNvPr>
          <p:cNvSpPr txBox="1"/>
          <p:nvPr/>
        </p:nvSpPr>
        <p:spPr>
          <a:xfrm>
            <a:off x="6595155" y="4462450"/>
            <a:ext cx="1577245" cy="307777"/>
          </a:xfrm>
          <a:prstGeom prst="rect">
            <a:avLst/>
          </a:prstGeom>
          <a:noFill/>
          <a:ln w="6350">
            <a:noFill/>
          </a:ln>
        </p:spPr>
        <p:txBody>
          <a:bodyPr wrap="square" rtlCol="0">
            <a:spAutoFit/>
          </a:bodyPr>
          <a:lstStyle/>
          <a:p>
            <a:pPr algn="l"/>
            <a:r>
              <a:rPr lang="en-SE" sz="1400" dirty="0">
                <a:latin typeface="+mn-lt"/>
              </a:rPr>
              <a:t>465.9/1000 py</a:t>
            </a:r>
          </a:p>
        </p:txBody>
      </p:sp>
    </p:spTree>
    <p:extLst>
      <p:ext uri="{BB962C8B-B14F-4D97-AF65-F5344CB8AC3E}">
        <p14:creationId xmlns:p14="http://schemas.microsoft.com/office/powerpoint/2010/main" val="19119952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1E6163C-B800-485A-E456-FD5406CB4982}"/>
              </a:ext>
            </a:extLst>
          </p:cNvPr>
          <p:cNvSpPr>
            <a:spLocks noGrp="1"/>
          </p:cNvSpPr>
          <p:nvPr>
            <p:ph type="ftr" sz="quarter" idx="3"/>
          </p:nvPr>
        </p:nvSpPr>
        <p:spPr/>
        <p:txBody>
          <a:bodyPr/>
          <a:lstStyle/>
          <a:p>
            <a:r>
              <a:rPr lang="sv-SE"/>
              <a:t>Karolinska Institutet - a medical university</a:t>
            </a:r>
            <a:endParaRPr lang="sv-SE" dirty="0"/>
          </a:p>
        </p:txBody>
      </p:sp>
      <p:sp>
        <p:nvSpPr>
          <p:cNvPr id="5" name="Date Placeholder 4">
            <a:extLst>
              <a:ext uri="{FF2B5EF4-FFF2-40B4-BE49-F238E27FC236}">
                <a16:creationId xmlns:a16="http://schemas.microsoft.com/office/drawing/2014/main" id="{774B7637-A6E7-5623-DEFB-65B31057E147}"/>
              </a:ext>
            </a:extLst>
          </p:cNvPr>
          <p:cNvSpPr>
            <a:spLocks noGrp="1"/>
          </p:cNvSpPr>
          <p:nvPr>
            <p:ph type="dt" sz="half" idx="10"/>
          </p:nvPr>
        </p:nvSpPr>
        <p:spPr/>
        <p:txBody>
          <a:bodyPr/>
          <a:lstStyle/>
          <a:p>
            <a:fld id="{0B99A5A2-19A1-4CFC-BFE3-8B9C2E2B5BE0}" type="datetime1">
              <a:rPr lang="en-GB" smtClean="0"/>
              <a:t>05/11/2024</a:t>
            </a:fld>
            <a:endParaRPr lang="sv-SE" dirty="0"/>
          </a:p>
        </p:txBody>
      </p:sp>
      <p:sp>
        <p:nvSpPr>
          <p:cNvPr id="6" name="Slide Number Placeholder 5">
            <a:extLst>
              <a:ext uri="{FF2B5EF4-FFF2-40B4-BE49-F238E27FC236}">
                <a16:creationId xmlns:a16="http://schemas.microsoft.com/office/drawing/2014/main" id="{F95662C1-3F3F-4BC8-DF60-9A367B01EAAF}"/>
              </a:ext>
            </a:extLst>
          </p:cNvPr>
          <p:cNvSpPr>
            <a:spLocks noGrp="1"/>
          </p:cNvSpPr>
          <p:nvPr>
            <p:ph type="sldNum" sz="quarter" idx="12"/>
          </p:nvPr>
        </p:nvSpPr>
        <p:spPr/>
        <p:txBody>
          <a:bodyPr/>
          <a:lstStyle/>
          <a:p>
            <a:fld id="{15859C56-CB7E-413F-8971-4226A1EF6823}" type="slidenum">
              <a:rPr lang="sv-SE" smtClean="0"/>
              <a:pPr/>
              <a:t>7</a:t>
            </a:fld>
            <a:endParaRPr lang="sv-SE" dirty="0"/>
          </a:p>
        </p:txBody>
      </p:sp>
      <p:pic>
        <p:nvPicPr>
          <p:cNvPr id="8" name="Picture 7">
            <a:extLst>
              <a:ext uri="{FF2B5EF4-FFF2-40B4-BE49-F238E27FC236}">
                <a16:creationId xmlns:a16="http://schemas.microsoft.com/office/drawing/2014/main" id="{CC8D0F9F-ED41-9017-1412-DAEEC7DE5401}"/>
              </a:ext>
            </a:extLst>
          </p:cNvPr>
          <p:cNvPicPr>
            <a:picLocks noChangeAspect="1"/>
          </p:cNvPicPr>
          <p:nvPr/>
        </p:nvPicPr>
        <p:blipFill>
          <a:blip r:embed="rId3"/>
          <a:stretch>
            <a:fillRect/>
          </a:stretch>
        </p:blipFill>
        <p:spPr>
          <a:xfrm>
            <a:off x="2340472" y="2224432"/>
            <a:ext cx="4463053" cy="2735251"/>
          </a:xfrm>
          <a:prstGeom prst="rect">
            <a:avLst/>
          </a:prstGeom>
        </p:spPr>
      </p:pic>
      <p:sp>
        <p:nvSpPr>
          <p:cNvPr id="9" name="Content Placeholder 9">
            <a:extLst>
              <a:ext uri="{FF2B5EF4-FFF2-40B4-BE49-F238E27FC236}">
                <a16:creationId xmlns:a16="http://schemas.microsoft.com/office/drawing/2014/main" id="{62680A6A-3AF9-3E3B-C27A-3997A004C623}"/>
              </a:ext>
            </a:extLst>
          </p:cNvPr>
          <p:cNvSpPr txBox="1">
            <a:spLocks noGrp="1"/>
          </p:cNvSpPr>
          <p:nvPr>
            <p:ph idx="1"/>
          </p:nvPr>
        </p:nvSpPr>
        <p:spPr>
          <a:xfrm>
            <a:off x="257175" y="339725"/>
            <a:ext cx="8631238" cy="307777"/>
          </a:xfrm>
          <a:prstGeom prst="rect">
            <a:avLst/>
          </a:prstGeom>
          <a:noFill/>
          <a:ln w="6350">
            <a:noFill/>
          </a:ln>
        </p:spPr>
        <p:txBody>
          <a:bodyPr wrap="square" rtlCol="0">
            <a:spAutoFit/>
          </a:bodyPr>
          <a:lstStyle/>
          <a:p>
            <a:pPr marL="0" indent="0" algn="l">
              <a:buNone/>
            </a:pPr>
            <a:r>
              <a:rPr lang="en-SE" sz="1400" dirty="0">
                <a:latin typeface="+mn-lt"/>
              </a:rPr>
              <a:t>d) Survival difference between sexes</a:t>
            </a:r>
          </a:p>
        </p:txBody>
      </p:sp>
      <p:pic>
        <p:nvPicPr>
          <p:cNvPr id="3" name="Picture 2" descr="A computer screen with white text&#10;&#10;Description automatically generated">
            <a:extLst>
              <a:ext uri="{FF2B5EF4-FFF2-40B4-BE49-F238E27FC236}">
                <a16:creationId xmlns:a16="http://schemas.microsoft.com/office/drawing/2014/main" id="{356AAE25-686F-A669-8E38-F6C72D4D58FF}"/>
              </a:ext>
            </a:extLst>
          </p:cNvPr>
          <p:cNvPicPr>
            <a:picLocks noChangeAspect="1"/>
          </p:cNvPicPr>
          <p:nvPr/>
        </p:nvPicPr>
        <p:blipFill>
          <a:blip r:embed="rId4"/>
          <a:stretch>
            <a:fillRect/>
          </a:stretch>
        </p:blipFill>
        <p:spPr>
          <a:xfrm>
            <a:off x="1546026" y="634635"/>
            <a:ext cx="6051947" cy="1508183"/>
          </a:xfrm>
          <a:prstGeom prst="rect">
            <a:avLst/>
          </a:prstGeom>
        </p:spPr>
      </p:pic>
    </p:spTree>
    <p:extLst>
      <p:ext uri="{BB962C8B-B14F-4D97-AF65-F5344CB8AC3E}">
        <p14:creationId xmlns:p14="http://schemas.microsoft.com/office/powerpoint/2010/main" val="3813410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11ABCA69-C721-DFBC-953F-07C6C72410E9}"/>
              </a:ext>
            </a:extLst>
          </p:cNvPr>
          <p:cNvSpPr>
            <a:spLocks noGrp="1"/>
          </p:cNvSpPr>
          <p:nvPr>
            <p:ph type="ftr" sz="quarter" idx="3"/>
          </p:nvPr>
        </p:nvSpPr>
        <p:spPr/>
        <p:txBody>
          <a:bodyPr/>
          <a:lstStyle/>
          <a:p>
            <a:r>
              <a:rPr lang="sv-SE"/>
              <a:t>Karolinska Institutet - a medical university</a:t>
            </a:r>
            <a:endParaRPr lang="sv-SE" dirty="0"/>
          </a:p>
        </p:txBody>
      </p:sp>
      <p:sp>
        <p:nvSpPr>
          <p:cNvPr id="5" name="Date Placeholder 4">
            <a:extLst>
              <a:ext uri="{FF2B5EF4-FFF2-40B4-BE49-F238E27FC236}">
                <a16:creationId xmlns:a16="http://schemas.microsoft.com/office/drawing/2014/main" id="{242477C3-BDD1-2439-E73D-FA4CF88BDBB2}"/>
              </a:ext>
            </a:extLst>
          </p:cNvPr>
          <p:cNvSpPr>
            <a:spLocks noGrp="1"/>
          </p:cNvSpPr>
          <p:nvPr>
            <p:ph type="dt" sz="half" idx="10"/>
          </p:nvPr>
        </p:nvSpPr>
        <p:spPr/>
        <p:txBody>
          <a:bodyPr/>
          <a:lstStyle/>
          <a:p>
            <a:fld id="{0B99A5A2-19A1-4CFC-BFE3-8B9C2E2B5BE0}" type="datetime1">
              <a:rPr lang="en-GB" smtClean="0"/>
              <a:t>05/11/2024</a:t>
            </a:fld>
            <a:endParaRPr lang="sv-SE" dirty="0"/>
          </a:p>
        </p:txBody>
      </p:sp>
      <p:sp>
        <p:nvSpPr>
          <p:cNvPr id="6" name="Slide Number Placeholder 5">
            <a:extLst>
              <a:ext uri="{FF2B5EF4-FFF2-40B4-BE49-F238E27FC236}">
                <a16:creationId xmlns:a16="http://schemas.microsoft.com/office/drawing/2014/main" id="{21C324FC-863D-4867-35C7-20C5E20182D7}"/>
              </a:ext>
            </a:extLst>
          </p:cNvPr>
          <p:cNvSpPr>
            <a:spLocks noGrp="1"/>
          </p:cNvSpPr>
          <p:nvPr>
            <p:ph type="sldNum" sz="quarter" idx="12"/>
          </p:nvPr>
        </p:nvSpPr>
        <p:spPr/>
        <p:txBody>
          <a:bodyPr/>
          <a:lstStyle/>
          <a:p>
            <a:fld id="{15859C56-CB7E-413F-8971-4226A1EF6823}" type="slidenum">
              <a:rPr lang="sv-SE" smtClean="0"/>
              <a:pPr/>
              <a:t>8</a:t>
            </a:fld>
            <a:endParaRPr lang="sv-SE" dirty="0"/>
          </a:p>
        </p:txBody>
      </p:sp>
      <p:sp>
        <p:nvSpPr>
          <p:cNvPr id="7" name="Content Placeholder 9">
            <a:extLst>
              <a:ext uri="{FF2B5EF4-FFF2-40B4-BE49-F238E27FC236}">
                <a16:creationId xmlns:a16="http://schemas.microsoft.com/office/drawing/2014/main" id="{3DC152D2-8B56-1993-C974-B29789889BA2}"/>
              </a:ext>
            </a:extLst>
          </p:cNvPr>
          <p:cNvSpPr txBox="1">
            <a:spLocks noGrp="1"/>
          </p:cNvSpPr>
          <p:nvPr>
            <p:ph idx="1"/>
          </p:nvPr>
        </p:nvSpPr>
        <p:spPr>
          <a:xfrm>
            <a:off x="257174" y="339725"/>
            <a:ext cx="7339162" cy="307777"/>
          </a:xfrm>
          <a:prstGeom prst="rect">
            <a:avLst/>
          </a:prstGeom>
          <a:noFill/>
          <a:ln w="6350">
            <a:noFill/>
          </a:ln>
        </p:spPr>
        <p:txBody>
          <a:bodyPr wrap="square" rtlCol="0">
            <a:spAutoFit/>
          </a:bodyPr>
          <a:lstStyle/>
          <a:p>
            <a:pPr marL="0" indent="0" algn="l">
              <a:buNone/>
            </a:pPr>
            <a:r>
              <a:rPr lang="en-SE" sz="1400" dirty="0">
                <a:latin typeface="+mn-lt"/>
              </a:rPr>
              <a:t>e) How many patients die? </a:t>
            </a:r>
            <a:r>
              <a:rPr lang="en-SE" sz="1400" dirty="0"/>
              <a:t>Does the distribution of cause of death depend on age?</a:t>
            </a:r>
            <a:endParaRPr lang="en-SE" sz="1400" dirty="0">
              <a:latin typeface="+mn-lt"/>
            </a:endParaRPr>
          </a:p>
        </p:txBody>
      </p:sp>
      <p:pic>
        <p:nvPicPr>
          <p:cNvPr id="9" name="Picture 8" descr="A black screen with white text&#10;&#10;Description automatically generated">
            <a:extLst>
              <a:ext uri="{FF2B5EF4-FFF2-40B4-BE49-F238E27FC236}">
                <a16:creationId xmlns:a16="http://schemas.microsoft.com/office/drawing/2014/main" id="{9C200B1E-A17A-D15D-0354-B9CC1FD93644}"/>
              </a:ext>
            </a:extLst>
          </p:cNvPr>
          <p:cNvPicPr>
            <a:picLocks noChangeAspect="1"/>
          </p:cNvPicPr>
          <p:nvPr/>
        </p:nvPicPr>
        <p:blipFill>
          <a:blip r:embed="rId3"/>
          <a:stretch>
            <a:fillRect/>
          </a:stretch>
        </p:blipFill>
        <p:spPr>
          <a:xfrm>
            <a:off x="539552" y="771550"/>
            <a:ext cx="2732237" cy="1089323"/>
          </a:xfrm>
          <a:prstGeom prst="rect">
            <a:avLst/>
          </a:prstGeom>
        </p:spPr>
      </p:pic>
      <p:cxnSp>
        <p:nvCxnSpPr>
          <p:cNvPr id="11" name="Straight Arrow Connector 10">
            <a:extLst>
              <a:ext uri="{FF2B5EF4-FFF2-40B4-BE49-F238E27FC236}">
                <a16:creationId xmlns:a16="http://schemas.microsoft.com/office/drawing/2014/main" id="{1CA8DB4A-F71A-E07E-99D3-68A5F760AC79}"/>
              </a:ext>
            </a:extLst>
          </p:cNvPr>
          <p:cNvCxnSpPr/>
          <p:nvPr/>
        </p:nvCxnSpPr>
        <p:spPr bwMode="auto">
          <a:xfrm>
            <a:off x="3271789" y="1491630"/>
            <a:ext cx="504056" cy="0"/>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Arrow Connector 11">
            <a:extLst>
              <a:ext uri="{FF2B5EF4-FFF2-40B4-BE49-F238E27FC236}">
                <a16:creationId xmlns:a16="http://schemas.microsoft.com/office/drawing/2014/main" id="{02F1567E-46CE-45DF-32F4-09393ADBDB68}"/>
              </a:ext>
            </a:extLst>
          </p:cNvPr>
          <p:cNvCxnSpPr/>
          <p:nvPr/>
        </p:nvCxnSpPr>
        <p:spPr bwMode="auto">
          <a:xfrm>
            <a:off x="3271789" y="1635646"/>
            <a:ext cx="504056" cy="0"/>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TextBox 12">
            <a:extLst>
              <a:ext uri="{FF2B5EF4-FFF2-40B4-BE49-F238E27FC236}">
                <a16:creationId xmlns:a16="http://schemas.microsoft.com/office/drawing/2014/main" id="{28C12DC3-6FFD-C47E-889D-DED18EA702DD}"/>
              </a:ext>
            </a:extLst>
          </p:cNvPr>
          <p:cNvSpPr txBox="1"/>
          <p:nvPr/>
        </p:nvSpPr>
        <p:spPr>
          <a:xfrm>
            <a:off x="3774546" y="1491630"/>
            <a:ext cx="699691" cy="307777"/>
          </a:xfrm>
          <a:prstGeom prst="rect">
            <a:avLst/>
          </a:prstGeom>
          <a:noFill/>
          <a:ln w="6350">
            <a:noFill/>
          </a:ln>
        </p:spPr>
        <p:txBody>
          <a:bodyPr wrap="square" rtlCol="0">
            <a:spAutoFit/>
          </a:bodyPr>
          <a:lstStyle/>
          <a:p>
            <a:pPr algn="l"/>
            <a:r>
              <a:rPr lang="en-SE" sz="1400" dirty="0">
                <a:latin typeface="+mn-lt"/>
              </a:rPr>
              <a:t>1134</a:t>
            </a:r>
          </a:p>
        </p:txBody>
      </p:sp>
      <p:sp>
        <p:nvSpPr>
          <p:cNvPr id="14" name="TextBox 13">
            <a:extLst>
              <a:ext uri="{FF2B5EF4-FFF2-40B4-BE49-F238E27FC236}">
                <a16:creationId xmlns:a16="http://schemas.microsoft.com/office/drawing/2014/main" id="{F3787B4A-CFB1-175F-9136-C8F4BBD4E185}"/>
              </a:ext>
            </a:extLst>
          </p:cNvPr>
          <p:cNvSpPr txBox="1"/>
          <p:nvPr/>
        </p:nvSpPr>
        <p:spPr>
          <a:xfrm>
            <a:off x="3774547" y="1314707"/>
            <a:ext cx="699691" cy="307777"/>
          </a:xfrm>
          <a:prstGeom prst="rect">
            <a:avLst/>
          </a:prstGeom>
          <a:noFill/>
          <a:ln w="6350">
            <a:noFill/>
          </a:ln>
        </p:spPr>
        <p:txBody>
          <a:bodyPr wrap="square" rtlCol="0">
            <a:spAutoFit/>
          </a:bodyPr>
          <a:lstStyle/>
          <a:p>
            <a:pPr algn="l"/>
            <a:r>
              <a:rPr lang="en-SE" sz="1400" dirty="0">
                <a:latin typeface="+mn-lt"/>
              </a:rPr>
              <a:t>1913</a:t>
            </a:r>
          </a:p>
        </p:txBody>
      </p:sp>
      <p:pic>
        <p:nvPicPr>
          <p:cNvPr id="16" name="Picture 15">
            <a:extLst>
              <a:ext uri="{FF2B5EF4-FFF2-40B4-BE49-F238E27FC236}">
                <a16:creationId xmlns:a16="http://schemas.microsoft.com/office/drawing/2014/main" id="{E95A2FEE-F1CD-D47A-4569-556161A8341E}"/>
              </a:ext>
            </a:extLst>
          </p:cNvPr>
          <p:cNvPicPr>
            <a:picLocks noChangeAspect="1"/>
          </p:cNvPicPr>
          <p:nvPr/>
        </p:nvPicPr>
        <p:blipFill>
          <a:blip r:embed="rId4"/>
          <a:srcRect r="12850"/>
          <a:stretch/>
        </p:blipFill>
        <p:spPr>
          <a:xfrm>
            <a:off x="5228475" y="2110307"/>
            <a:ext cx="3808022" cy="2677926"/>
          </a:xfrm>
          <a:prstGeom prst="rect">
            <a:avLst/>
          </a:prstGeom>
        </p:spPr>
      </p:pic>
      <p:sp>
        <p:nvSpPr>
          <p:cNvPr id="17" name="Content Placeholder 9">
            <a:extLst>
              <a:ext uri="{FF2B5EF4-FFF2-40B4-BE49-F238E27FC236}">
                <a16:creationId xmlns:a16="http://schemas.microsoft.com/office/drawing/2014/main" id="{AFEBDE60-7BAF-9C04-6EF7-8A9F8C4EC56D}"/>
              </a:ext>
            </a:extLst>
          </p:cNvPr>
          <p:cNvSpPr txBox="1">
            <a:spLocks/>
          </p:cNvSpPr>
          <p:nvPr/>
        </p:nvSpPr>
        <p:spPr bwMode="auto">
          <a:xfrm>
            <a:off x="5174411" y="1706984"/>
            <a:ext cx="3672408" cy="307777"/>
          </a:xfrm>
          <a:prstGeom prst="rect">
            <a:avLst/>
          </a:prstGeom>
          <a:noFill/>
          <a:ln w="6350">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lvl1pPr marL="342900" indent="-342900" algn="l" rtl="0" eaLnBrk="1" fontAlgn="base" hangingPunct="1">
              <a:spcBef>
                <a:spcPct val="20000"/>
              </a:spcBef>
              <a:spcAft>
                <a:spcPct val="0"/>
              </a:spcAft>
              <a:buClr>
                <a:schemeClr val="accent1"/>
              </a:buClr>
              <a:buFont typeface="Arial" panose="020B0604020202020204" pitchFamily="34" charset="0"/>
              <a:buChar char="•"/>
              <a:defRPr sz="18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charset="2"/>
              <a:buChar char="à"/>
              <a:defRPr sz="1600">
                <a:solidFill>
                  <a:schemeClr val="tx1"/>
                </a:solidFill>
                <a:latin typeface="+mn-lt"/>
              </a:defRPr>
            </a:lvl2pPr>
            <a:lvl3pPr marL="1143000" indent="-228600" algn="l" rtl="0" eaLnBrk="1" fontAlgn="base" hangingPunct="1">
              <a:spcBef>
                <a:spcPct val="20000"/>
              </a:spcBef>
              <a:spcAft>
                <a:spcPct val="0"/>
              </a:spcAft>
              <a:buClr>
                <a:schemeClr val="accent1"/>
              </a:buClr>
              <a:buFont typeface="Arial" panose="020B0604020202020204" pitchFamily="34" charset="0"/>
              <a:buChar char="•"/>
              <a:defRPr sz="1400">
                <a:solidFill>
                  <a:schemeClr val="tx1"/>
                </a:solidFill>
                <a:latin typeface="+mn-lt"/>
              </a:defRPr>
            </a:lvl3pPr>
            <a:lvl4pPr marL="1600200" indent="-228600" algn="l" rtl="0" eaLnBrk="1" fontAlgn="base" hangingPunct="1">
              <a:spcBef>
                <a:spcPct val="20000"/>
              </a:spcBef>
              <a:spcAft>
                <a:spcPct val="0"/>
              </a:spcAft>
              <a:buClr>
                <a:schemeClr val="accent1"/>
              </a:buClr>
              <a:buFont typeface="Wingdings" charset="2"/>
              <a:buChar char="à"/>
              <a:defRPr sz="1200">
                <a:solidFill>
                  <a:schemeClr val="tx1"/>
                </a:solidFill>
                <a:latin typeface="+mn-lt"/>
              </a:defRPr>
            </a:lvl4pPr>
            <a:lvl5pPr marL="2057400" indent="-228600" algn="l" rtl="0" eaLnBrk="1" fontAlgn="base" hangingPunct="1">
              <a:spcBef>
                <a:spcPct val="20000"/>
              </a:spcBef>
              <a:spcAft>
                <a:spcPct val="0"/>
              </a:spcAft>
              <a:buClr>
                <a:schemeClr val="accent1"/>
              </a:buClr>
              <a:buFont typeface="Wingdings" charset="2"/>
              <a:defRPr sz="1800">
                <a:solidFill>
                  <a:schemeClr val="tx1"/>
                </a:solidFill>
                <a:latin typeface="+mn-lt"/>
              </a:defRPr>
            </a:lvl5pPr>
            <a:lvl6pPr marL="25146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9pPr>
          </a:lstStyle>
          <a:p>
            <a:pPr marL="0" indent="0">
              <a:buFont typeface="Arial" panose="020B0604020202020204" pitchFamily="34" charset="0"/>
              <a:buNone/>
            </a:pPr>
            <a:r>
              <a:rPr lang="en-SE" sz="1400" kern="0" dirty="0"/>
              <a:t>g) Cause-specific and all cause survival </a:t>
            </a:r>
          </a:p>
        </p:txBody>
      </p:sp>
      <p:pic>
        <p:nvPicPr>
          <p:cNvPr id="3" name="Picture 2" descr="A computer screen with white text&#10;&#10;Description automatically generated">
            <a:extLst>
              <a:ext uri="{FF2B5EF4-FFF2-40B4-BE49-F238E27FC236}">
                <a16:creationId xmlns:a16="http://schemas.microsoft.com/office/drawing/2014/main" id="{51C86A79-5A96-70F6-6E23-9D7FB2EA6E21}"/>
              </a:ext>
            </a:extLst>
          </p:cNvPr>
          <p:cNvPicPr>
            <a:picLocks noChangeAspect="1"/>
          </p:cNvPicPr>
          <p:nvPr/>
        </p:nvPicPr>
        <p:blipFill>
          <a:blip r:embed="rId5"/>
          <a:stretch>
            <a:fillRect/>
          </a:stretch>
        </p:blipFill>
        <p:spPr>
          <a:xfrm>
            <a:off x="91664" y="2535729"/>
            <a:ext cx="5082747" cy="1827082"/>
          </a:xfrm>
          <a:prstGeom prst="rect">
            <a:avLst/>
          </a:prstGeom>
        </p:spPr>
      </p:pic>
    </p:spTree>
    <p:extLst>
      <p:ext uri="{BB962C8B-B14F-4D97-AF65-F5344CB8AC3E}">
        <p14:creationId xmlns:p14="http://schemas.microsoft.com/office/powerpoint/2010/main" val="2472542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E35CC-0088-286C-6936-C6EA690A9230}"/>
              </a:ext>
            </a:extLst>
          </p:cNvPr>
          <p:cNvSpPr>
            <a:spLocks noGrp="1"/>
          </p:cNvSpPr>
          <p:nvPr>
            <p:ph type="title"/>
          </p:nvPr>
        </p:nvSpPr>
        <p:spPr/>
        <p:txBody>
          <a:bodyPr/>
          <a:lstStyle/>
          <a:p>
            <a:r>
              <a:rPr lang="en-SE" dirty="0"/>
              <a:t>3. </a:t>
            </a:r>
            <a:r>
              <a:rPr lang="en-SE" sz="2300" dirty="0"/>
              <a:t>Localized melanoma: comparing estimates of cause specific survival between periods</a:t>
            </a:r>
          </a:p>
        </p:txBody>
      </p:sp>
      <p:sp>
        <p:nvSpPr>
          <p:cNvPr id="4" name="Footer Placeholder 3">
            <a:extLst>
              <a:ext uri="{FF2B5EF4-FFF2-40B4-BE49-F238E27FC236}">
                <a16:creationId xmlns:a16="http://schemas.microsoft.com/office/drawing/2014/main" id="{2D96A78E-F352-7DCD-FFD9-3317E44306BA}"/>
              </a:ext>
            </a:extLst>
          </p:cNvPr>
          <p:cNvSpPr>
            <a:spLocks noGrp="1"/>
          </p:cNvSpPr>
          <p:nvPr>
            <p:ph type="ftr" sz="quarter" idx="3"/>
          </p:nvPr>
        </p:nvSpPr>
        <p:spPr/>
        <p:txBody>
          <a:bodyPr/>
          <a:lstStyle/>
          <a:p>
            <a:r>
              <a:rPr lang="sv-SE"/>
              <a:t>Karolinska Institutet - a medical university</a:t>
            </a:r>
            <a:endParaRPr lang="sv-SE" dirty="0"/>
          </a:p>
        </p:txBody>
      </p:sp>
      <p:sp>
        <p:nvSpPr>
          <p:cNvPr id="5" name="Date Placeholder 4">
            <a:extLst>
              <a:ext uri="{FF2B5EF4-FFF2-40B4-BE49-F238E27FC236}">
                <a16:creationId xmlns:a16="http://schemas.microsoft.com/office/drawing/2014/main" id="{D03F4CDC-8C08-8E08-04F9-DCFA775160B6}"/>
              </a:ext>
            </a:extLst>
          </p:cNvPr>
          <p:cNvSpPr>
            <a:spLocks noGrp="1"/>
          </p:cNvSpPr>
          <p:nvPr>
            <p:ph type="dt" sz="half" idx="10"/>
          </p:nvPr>
        </p:nvSpPr>
        <p:spPr/>
        <p:txBody>
          <a:bodyPr/>
          <a:lstStyle/>
          <a:p>
            <a:fld id="{0B99A5A2-19A1-4CFC-BFE3-8B9C2E2B5BE0}" type="datetime1">
              <a:rPr lang="en-GB" smtClean="0"/>
              <a:t>05/11/2024</a:t>
            </a:fld>
            <a:endParaRPr lang="sv-SE" dirty="0"/>
          </a:p>
        </p:txBody>
      </p:sp>
      <p:sp>
        <p:nvSpPr>
          <p:cNvPr id="6" name="Slide Number Placeholder 5">
            <a:extLst>
              <a:ext uri="{FF2B5EF4-FFF2-40B4-BE49-F238E27FC236}">
                <a16:creationId xmlns:a16="http://schemas.microsoft.com/office/drawing/2014/main" id="{8F758423-3EF9-AC1E-D2E3-0D0B7B5A4DA3}"/>
              </a:ext>
            </a:extLst>
          </p:cNvPr>
          <p:cNvSpPr>
            <a:spLocks noGrp="1"/>
          </p:cNvSpPr>
          <p:nvPr>
            <p:ph type="sldNum" sz="quarter" idx="12"/>
          </p:nvPr>
        </p:nvSpPr>
        <p:spPr/>
        <p:txBody>
          <a:bodyPr/>
          <a:lstStyle/>
          <a:p>
            <a:fld id="{15859C56-CB7E-413F-8971-4226A1EF6823}" type="slidenum">
              <a:rPr lang="sv-SE" smtClean="0"/>
              <a:pPr/>
              <a:t>9</a:t>
            </a:fld>
            <a:endParaRPr lang="sv-SE" dirty="0"/>
          </a:p>
        </p:txBody>
      </p:sp>
      <p:pic>
        <p:nvPicPr>
          <p:cNvPr id="7" name="Picture 6">
            <a:extLst>
              <a:ext uri="{FF2B5EF4-FFF2-40B4-BE49-F238E27FC236}">
                <a16:creationId xmlns:a16="http://schemas.microsoft.com/office/drawing/2014/main" id="{669D2849-4916-0B53-A94A-A316E37B5937}"/>
              </a:ext>
            </a:extLst>
          </p:cNvPr>
          <p:cNvPicPr>
            <a:picLocks noChangeAspect="1"/>
          </p:cNvPicPr>
          <p:nvPr/>
        </p:nvPicPr>
        <p:blipFill>
          <a:blip r:embed="rId3"/>
          <a:srcRect t="4276" r="12214" b="2308"/>
          <a:stretch/>
        </p:blipFill>
        <p:spPr>
          <a:xfrm>
            <a:off x="2762596" y="2772144"/>
            <a:ext cx="3618793" cy="2360082"/>
          </a:xfrm>
          <a:prstGeom prst="rect">
            <a:avLst/>
          </a:prstGeom>
        </p:spPr>
      </p:pic>
      <p:sp>
        <p:nvSpPr>
          <p:cNvPr id="8" name="Content Placeholder 9">
            <a:extLst>
              <a:ext uri="{FF2B5EF4-FFF2-40B4-BE49-F238E27FC236}">
                <a16:creationId xmlns:a16="http://schemas.microsoft.com/office/drawing/2014/main" id="{7D4A44FC-C400-4408-829A-D11D1F140B8A}"/>
              </a:ext>
            </a:extLst>
          </p:cNvPr>
          <p:cNvSpPr txBox="1">
            <a:spLocks noGrp="1"/>
          </p:cNvSpPr>
          <p:nvPr>
            <p:ph idx="1"/>
          </p:nvPr>
        </p:nvSpPr>
        <p:spPr>
          <a:xfrm>
            <a:off x="255971" y="1248426"/>
            <a:ext cx="4316029" cy="307777"/>
          </a:xfrm>
          <a:prstGeom prst="rect">
            <a:avLst/>
          </a:prstGeom>
          <a:noFill/>
          <a:ln w="6350">
            <a:noFill/>
          </a:ln>
        </p:spPr>
        <p:txBody>
          <a:bodyPr wrap="square" rtlCol="0">
            <a:spAutoFit/>
          </a:bodyPr>
          <a:lstStyle/>
          <a:p>
            <a:pPr marL="0" indent="0" algn="l">
              <a:buNone/>
            </a:pPr>
            <a:r>
              <a:rPr lang="en-SE" sz="1400" dirty="0"/>
              <a:t>a</a:t>
            </a:r>
            <a:r>
              <a:rPr lang="en-SE" sz="1400" dirty="0">
                <a:latin typeface="+mn-lt"/>
              </a:rPr>
              <a:t>) Is survival superior in the most recent years?</a:t>
            </a:r>
          </a:p>
        </p:txBody>
      </p:sp>
      <p:pic>
        <p:nvPicPr>
          <p:cNvPr id="9" name="Picture 8" descr="A black screen with white text&#10;&#10;Description automatically generated">
            <a:extLst>
              <a:ext uri="{FF2B5EF4-FFF2-40B4-BE49-F238E27FC236}">
                <a16:creationId xmlns:a16="http://schemas.microsoft.com/office/drawing/2014/main" id="{3B4BEB70-C37E-97E9-D9C5-2EB72E1D3735}"/>
              </a:ext>
            </a:extLst>
          </p:cNvPr>
          <p:cNvPicPr>
            <a:picLocks noChangeAspect="1"/>
          </p:cNvPicPr>
          <p:nvPr/>
        </p:nvPicPr>
        <p:blipFill>
          <a:blip r:embed="rId4"/>
          <a:stretch>
            <a:fillRect/>
          </a:stretch>
        </p:blipFill>
        <p:spPr>
          <a:xfrm>
            <a:off x="993319" y="1585475"/>
            <a:ext cx="7157348" cy="1157397"/>
          </a:xfrm>
          <a:prstGeom prst="rect">
            <a:avLst/>
          </a:prstGeom>
        </p:spPr>
      </p:pic>
    </p:spTree>
    <p:extLst>
      <p:ext uri="{BB962C8B-B14F-4D97-AF65-F5344CB8AC3E}">
        <p14:creationId xmlns:p14="http://schemas.microsoft.com/office/powerpoint/2010/main" val="11178717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188F3346-BA77-D056-1779-6902507138A1}"/>
              </a:ext>
            </a:extLst>
          </p:cNvPr>
          <p:cNvSpPr>
            <a:spLocks noGrp="1"/>
          </p:cNvSpPr>
          <p:nvPr>
            <p:ph type="ftr" sz="quarter" idx="3"/>
          </p:nvPr>
        </p:nvSpPr>
        <p:spPr/>
        <p:txBody>
          <a:bodyPr/>
          <a:lstStyle/>
          <a:p>
            <a:r>
              <a:rPr lang="sv-SE"/>
              <a:t>Karolinska Institutet - a medical university</a:t>
            </a:r>
            <a:endParaRPr lang="sv-SE" dirty="0"/>
          </a:p>
        </p:txBody>
      </p:sp>
      <p:sp>
        <p:nvSpPr>
          <p:cNvPr id="5" name="Date Placeholder 4">
            <a:extLst>
              <a:ext uri="{FF2B5EF4-FFF2-40B4-BE49-F238E27FC236}">
                <a16:creationId xmlns:a16="http://schemas.microsoft.com/office/drawing/2014/main" id="{F71585B4-DCAF-9ADB-AD28-4AB0C6420C49}"/>
              </a:ext>
            </a:extLst>
          </p:cNvPr>
          <p:cNvSpPr>
            <a:spLocks noGrp="1"/>
          </p:cNvSpPr>
          <p:nvPr>
            <p:ph type="dt" sz="half" idx="10"/>
          </p:nvPr>
        </p:nvSpPr>
        <p:spPr/>
        <p:txBody>
          <a:bodyPr/>
          <a:lstStyle/>
          <a:p>
            <a:fld id="{0B99A5A2-19A1-4CFC-BFE3-8B9C2E2B5BE0}" type="datetime1">
              <a:rPr lang="en-GB" smtClean="0"/>
              <a:t>05/11/2024</a:t>
            </a:fld>
            <a:endParaRPr lang="sv-SE" dirty="0"/>
          </a:p>
        </p:txBody>
      </p:sp>
      <p:sp>
        <p:nvSpPr>
          <p:cNvPr id="6" name="Slide Number Placeholder 5">
            <a:extLst>
              <a:ext uri="{FF2B5EF4-FFF2-40B4-BE49-F238E27FC236}">
                <a16:creationId xmlns:a16="http://schemas.microsoft.com/office/drawing/2014/main" id="{5F1D0550-BF53-0796-8219-F3744273B0FB}"/>
              </a:ext>
            </a:extLst>
          </p:cNvPr>
          <p:cNvSpPr>
            <a:spLocks noGrp="1"/>
          </p:cNvSpPr>
          <p:nvPr>
            <p:ph type="sldNum" sz="quarter" idx="12"/>
          </p:nvPr>
        </p:nvSpPr>
        <p:spPr/>
        <p:txBody>
          <a:bodyPr/>
          <a:lstStyle/>
          <a:p>
            <a:fld id="{15859C56-CB7E-413F-8971-4226A1EF6823}" type="slidenum">
              <a:rPr lang="sv-SE" smtClean="0"/>
              <a:pPr/>
              <a:t>10</a:t>
            </a:fld>
            <a:endParaRPr lang="sv-SE" dirty="0"/>
          </a:p>
        </p:txBody>
      </p:sp>
      <p:sp>
        <p:nvSpPr>
          <p:cNvPr id="7" name="Content Placeholder 9">
            <a:extLst>
              <a:ext uri="{FF2B5EF4-FFF2-40B4-BE49-F238E27FC236}">
                <a16:creationId xmlns:a16="http://schemas.microsoft.com/office/drawing/2014/main" id="{CC3D1C82-2533-D7AF-0F22-94A7366722C6}"/>
              </a:ext>
            </a:extLst>
          </p:cNvPr>
          <p:cNvSpPr txBox="1">
            <a:spLocks noGrp="1"/>
          </p:cNvSpPr>
          <p:nvPr>
            <p:ph idx="1"/>
          </p:nvPr>
        </p:nvSpPr>
        <p:spPr>
          <a:xfrm>
            <a:off x="222056" y="267494"/>
            <a:ext cx="8306391" cy="307777"/>
          </a:xfrm>
          <a:prstGeom prst="rect">
            <a:avLst/>
          </a:prstGeom>
          <a:noFill/>
          <a:ln w="6350">
            <a:noFill/>
          </a:ln>
        </p:spPr>
        <p:txBody>
          <a:bodyPr wrap="square" rtlCol="0">
            <a:spAutoFit/>
          </a:bodyPr>
          <a:lstStyle/>
          <a:p>
            <a:pPr marL="0" indent="0" algn="l">
              <a:buNone/>
            </a:pPr>
            <a:r>
              <a:rPr lang="en-SE" sz="1400" dirty="0">
                <a:latin typeface="+mn-lt"/>
              </a:rPr>
              <a:t>b) Plot the hazard function – at what time is the mortality the highest?</a:t>
            </a:r>
          </a:p>
        </p:txBody>
      </p:sp>
      <p:pic>
        <p:nvPicPr>
          <p:cNvPr id="3" name="Picture 2" descr="A computer code on a black background&#10;&#10;Description automatically generated">
            <a:extLst>
              <a:ext uri="{FF2B5EF4-FFF2-40B4-BE49-F238E27FC236}">
                <a16:creationId xmlns:a16="http://schemas.microsoft.com/office/drawing/2014/main" id="{89895AA5-5AA2-DFB3-C58A-472B48C25A3E}"/>
              </a:ext>
            </a:extLst>
          </p:cNvPr>
          <p:cNvPicPr>
            <a:picLocks noChangeAspect="1"/>
          </p:cNvPicPr>
          <p:nvPr/>
        </p:nvPicPr>
        <p:blipFill>
          <a:blip r:embed="rId3"/>
          <a:stretch>
            <a:fillRect/>
          </a:stretch>
        </p:blipFill>
        <p:spPr>
          <a:xfrm>
            <a:off x="985703" y="597109"/>
            <a:ext cx="6779096" cy="1297234"/>
          </a:xfrm>
          <a:prstGeom prst="rect">
            <a:avLst/>
          </a:prstGeom>
        </p:spPr>
      </p:pic>
      <p:pic>
        <p:nvPicPr>
          <p:cNvPr id="11" name="Picture 10">
            <a:extLst>
              <a:ext uri="{FF2B5EF4-FFF2-40B4-BE49-F238E27FC236}">
                <a16:creationId xmlns:a16="http://schemas.microsoft.com/office/drawing/2014/main" id="{36741380-B0B7-5226-125A-C6F094DB2DB1}"/>
              </a:ext>
            </a:extLst>
          </p:cNvPr>
          <p:cNvPicPr>
            <a:picLocks noChangeAspect="1"/>
          </p:cNvPicPr>
          <p:nvPr/>
        </p:nvPicPr>
        <p:blipFill>
          <a:blip r:embed="rId4"/>
          <a:stretch>
            <a:fillRect/>
          </a:stretch>
        </p:blipFill>
        <p:spPr>
          <a:xfrm>
            <a:off x="2070001" y="1986850"/>
            <a:ext cx="5003998" cy="2801383"/>
          </a:xfrm>
          <a:prstGeom prst="rect">
            <a:avLst/>
          </a:prstGeom>
        </p:spPr>
      </p:pic>
    </p:spTree>
    <p:extLst>
      <p:ext uri="{BB962C8B-B14F-4D97-AF65-F5344CB8AC3E}">
        <p14:creationId xmlns:p14="http://schemas.microsoft.com/office/powerpoint/2010/main" val="1204922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AEE1E1C8-E3A7-1D89-D655-3BF682479082}"/>
              </a:ext>
            </a:extLst>
          </p:cNvPr>
          <p:cNvSpPr>
            <a:spLocks noGrp="1"/>
          </p:cNvSpPr>
          <p:nvPr>
            <p:ph type="ftr" sz="quarter" idx="3"/>
          </p:nvPr>
        </p:nvSpPr>
        <p:spPr/>
        <p:txBody>
          <a:bodyPr/>
          <a:lstStyle/>
          <a:p>
            <a:r>
              <a:rPr lang="sv-SE"/>
              <a:t>Karolinska Institutet - a medical university</a:t>
            </a:r>
            <a:endParaRPr lang="sv-SE" dirty="0"/>
          </a:p>
        </p:txBody>
      </p:sp>
      <p:sp>
        <p:nvSpPr>
          <p:cNvPr id="5" name="Date Placeholder 4">
            <a:extLst>
              <a:ext uri="{FF2B5EF4-FFF2-40B4-BE49-F238E27FC236}">
                <a16:creationId xmlns:a16="http://schemas.microsoft.com/office/drawing/2014/main" id="{6C9BD5B6-C510-98FF-6C44-38D8DC95C9A8}"/>
              </a:ext>
            </a:extLst>
          </p:cNvPr>
          <p:cNvSpPr>
            <a:spLocks noGrp="1"/>
          </p:cNvSpPr>
          <p:nvPr>
            <p:ph type="dt" sz="half" idx="10"/>
          </p:nvPr>
        </p:nvSpPr>
        <p:spPr/>
        <p:txBody>
          <a:bodyPr/>
          <a:lstStyle/>
          <a:p>
            <a:fld id="{0B99A5A2-19A1-4CFC-BFE3-8B9C2E2B5BE0}" type="datetime1">
              <a:rPr lang="en-GB" smtClean="0"/>
              <a:t>05/11/2024</a:t>
            </a:fld>
            <a:endParaRPr lang="sv-SE" dirty="0"/>
          </a:p>
        </p:txBody>
      </p:sp>
      <p:sp>
        <p:nvSpPr>
          <p:cNvPr id="6" name="Slide Number Placeholder 5">
            <a:extLst>
              <a:ext uri="{FF2B5EF4-FFF2-40B4-BE49-F238E27FC236}">
                <a16:creationId xmlns:a16="http://schemas.microsoft.com/office/drawing/2014/main" id="{7CB072FF-B143-927E-4FEE-6C464F59D0EC}"/>
              </a:ext>
            </a:extLst>
          </p:cNvPr>
          <p:cNvSpPr>
            <a:spLocks noGrp="1"/>
          </p:cNvSpPr>
          <p:nvPr>
            <p:ph type="sldNum" sz="quarter" idx="12"/>
          </p:nvPr>
        </p:nvSpPr>
        <p:spPr/>
        <p:txBody>
          <a:bodyPr/>
          <a:lstStyle/>
          <a:p>
            <a:fld id="{15859C56-CB7E-413F-8971-4226A1EF6823}" type="slidenum">
              <a:rPr lang="sv-SE" smtClean="0"/>
              <a:pPr/>
              <a:t>11</a:t>
            </a:fld>
            <a:endParaRPr lang="sv-SE" dirty="0"/>
          </a:p>
        </p:txBody>
      </p:sp>
      <p:sp>
        <p:nvSpPr>
          <p:cNvPr id="7" name="Content Placeholder 9">
            <a:extLst>
              <a:ext uri="{FF2B5EF4-FFF2-40B4-BE49-F238E27FC236}">
                <a16:creationId xmlns:a16="http://schemas.microsoft.com/office/drawing/2014/main" id="{AA0BF788-7D60-3611-21BE-09EE8E6863D6}"/>
              </a:ext>
            </a:extLst>
          </p:cNvPr>
          <p:cNvSpPr txBox="1">
            <a:spLocks noGrp="1"/>
          </p:cNvSpPr>
          <p:nvPr>
            <p:ph idx="1"/>
          </p:nvPr>
        </p:nvSpPr>
        <p:spPr>
          <a:xfrm>
            <a:off x="222056" y="267494"/>
            <a:ext cx="8306391" cy="307777"/>
          </a:xfrm>
          <a:prstGeom prst="rect">
            <a:avLst/>
          </a:prstGeom>
          <a:noFill/>
          <a:ln w="6350">
            <a:noFill/>
          </a:ln>
        </p:spPr>
        <p:txBody>
          <a:bodyPr wrap="square" rtlCol="0">
            <a:spAutoFit/>
          </a:bodyPr>
          <a:lstStyle/>
          <a:p>
            <a:pPr marL="0" indent="0" algn="l">
              <a:buNone/>
            </a:pPr>
            <a:r>
              <a:rPr lang="en-SE" sz="1400" dirty="0"/>
              <a:t>c</a:t>
            </a:r>
            <a:r>
              <a:rPr lang="en-SE" sz="1400" dirty="0">
                <a:latin typeface="+mn-lt"/>
              </a:rPr>
              <a:t>) Log-rank and Wilcoxon test – test </a:t>
            </a:r>
            <a:r>
              <a:rPr lang="en-US" sz="1400" dirty="0"/>
              <a:t>if the patient survival difference is significant</a:t>
            </a:r>
            <a:endParaRPr lang="en-SE" sz="1400" dirty="0">
              <a:latin typeface="+mn-lt"/>
            </a:endParaRPr>
          </a:p>
        </p:txBody>
      </p:sp>
      <p:pic>
        <p:nvPicPr>
          <p:cNvPr id="9" name="Picture 8" descr="A screenshot of a computer screen&#10;&#10;Description automatically generated">
            <a:extLst>
              <a:ext uri="{FF2B5EF4-FFF2-40B4-BE49-F238E27FC236}">
                <a16:creationId xmlns:a16="http://schemas.microsoft.com/office/drawing/2014/main" id="{8CBDE556-9B40-D08D-5488-793EB91A458D}"/>
              </a:ext>
            </a:extLst>
          </p:cNvPr>
          <p:cNvPicPr>
            <a:picLocks noChangeAspect="1"/>
          </p:cNvPicPr>
          <p:nvPr/>
        </p:nvPicPr>
        <p:blipFill>
          <a:blip r:embed="rId3"/>
          <a:stretch>
            <a:fillRect/>
          </a:stretch>
        </p:blipFill>
        <p:spPr>
          <a:xfrm>
            <a:off x="1259632" y="843558"/>
            <a:ext cx="5949954" cy="1709260"/>
          </a:xfrm>
          <a:prstGeom prst="rect">
            <a:avLst/>
          </a:prstGeom>
        </p:spPr>
      </p:pic>
      <p:pic>
        <p:nvPicPr>
          <p:cNvPr id="11" name="Picture 10" descr="A screen shot of a computer&#10;&#10;Description automatically generated">
            <a:extLst>
              <a:ext uri="{FF2B5EF4-FFF2-40B4-BE49-F238E27FC236}">
                <a16:creationId xmlns:a16="http://schemas.microsoft.com/office/drawing/2014/main" id="{328EFBB2-28F5-CA26-5269-35341169F083}"/>
              </a:ext>
            </a:extLst>
          </p:cNvPr>
          <p:cNvPicPr>
            <a:picLocks noChangeAspect="1"/>
          </p:cNvPicPr>
          <p:nvPr/>
        </p:nvPicPr>
        <p:blipFill>
          <a:blip r:embed="rId4"/>
          <a:stretch>
            <a:fillRect/>
          </a:stretch>
        </p:blipFill>
        <p:spPr>
          <a:xfrm>
            <a:off x="1252745" y="2715766"/>
            <a:ext cx="5956842" cy="1928458"/>
          </a:xfrm>
          <a:prstGeom prst="rect">
            <a:avLst/>
          </a:prstGeom>
        </p:spPr>
      </p:pic>
      <p:sp>
        <p:nvSpPr>
          <p:cNvPr id="12" name="TextBox 11">
            <a:extLst>
              <a:ext uri="{FF2B5EF4-FFF2-40B4-BE49-F238E27FC236}">
                <a16:creationId xmlns:a16="http://schemas.microsoft.com/office/drawing/2014/main" id="{CAEDAB34-6ECF-5AB7-2685-65D72ACAF256}"/>
              </a:ext>
            </a:extLst>
          </p:cNvPr>
          <p:cNvSpPr txBox="1"/>
          <p:nvPr/>
        </p:nvSpPr>
        <p:spPr>
          <a:xfrm>
            <a:off x="1916039" y="4474947"/>
            <a:ext cx="421753" cy="169277"/>
          </a:xfrm>
          <a:prstGeom prst="rect">
            <a:avLst/>
          </a:prstGeom>
          <a:noFill/>
          <a:ln w="12700">
            <a:solidFill>
              <a:srgbClr val="FF6E00"/>
            </a:solidFill>
          </a:ln>
        </p:spPr>
        <p:txBody>
          <a:bodyPr wrap="square" rtlCol="0">
            <a:spAutoFit/>
          </a:bodyPr>
          <a:lstStyle/>
          <a:p>
            <a:pPr algn="l"/>
            <a:endParaRPr lang="en-SE" sz="500" dirty="0">
              <a:latin typeface="+mn-lt"/>
            </a:endParaRPr>
          </a:p>
        </p:txBody>
      </p:sp>
      <p:sp>
        <p:nvSpPr>
          <p:cNvPr id="13" name="TextBox 12">
            <a:extLst>
              <a:ext uri="{FF2B5EF4-FFF2-40B4-BE49-F238E27FC236}">
                <a16:creationId xmlns:a16="http://schemas.microsoft.com/office/drawing/2014/main" id="{BBFD69F7-DE26-9495-C3D4-B51C0D43F432}"/>
              </a:ext>
            </a:extLst>
          </p:cNvPr>
          <p:cNvSpPr txBox="1"/>
          <p:nvPr/>
        </p:nvSpPr>
        <p:spPr>
          <a:xfrm>
            <a:off x="1916039" y="2375411"/>
            <a:ext cx="366444" cy="169277"/>
          </a:xfrm>
          <a:prstGeom prst="rect">
            <a:avLst/>
          </a:prstGeom>
          <a:noFill/>
          <a:ln w="12700">
            <a:solidFill>
              <a:srgbClr val="FF6E00"/>
            </a:solidFill>
          </a:ln>
        </p:spPr>
        <p:txBody>
          <a:bodyPr wrap="square" rtlCol="0">
            <a:spAutoFit/>
          </a:bodyPr>
          <a:lstStyle/>
          <a:p>
            <a:pPr algn="l"/>
            <a:endParaRPr lang="en-SE" sz="500" dirty="0">
              <a:latin typeface="+mn-lt"/>
            </a:endParaRPr>
          </a:p>
        </p:txBody>
      </p:sp>
      <p:sp>
        <p:nvSpPr>
          <p:cNvPr id="15" name="TextBox 14">
            <a:extLst>
              <a:ext uri="{FF2B5EF4-FFF2-40B4-BE49-F238E27FC236}">
                <a16:creationId xmlns:a16="http://schemas.microsoft.com/office/drawing/2014/main" id="{9A57F196-E16E-BBA7-B9B8-395AB572AFB9}"/>
              </a:ext>
            </a:extLst>
          </p:cNvPr>
          <p:cNvSpPr txBox="1"/>
          <p:nvPr/>
        </p:nvSpPr>
        <p:spPr>
          <a:xfrm>
            <a:off x="4572000" y="4459558"/>
            <a:ext cx="453220" cy="184666"/>
          </a:xfrm>
          <a:prstGeom prst="rect">
            <a:avLst/>
          </a:prstGeom>
          <a:noFill/>
          <a:ln w="12700">
            <a:solidFill>
              <a:srgbClr val="FF6E00"/>
            </a:solidFill>
          </a:ln>
        </p:spPr>
        <p:txBody>
          <a:bodyPr wrap="square" rtlCol="0">
            <a:spAutoFit/>
          </a:bodyPr>
          <a:lstStyle/>
          <a:p>
            <a:pPr algn="l"/>
            <a:endParaRPr lang="en-SE" sz="600" dirty="0">
              <a:latin typeface="+mn-lt"/>
            </a:endParaRPr>
          </a:p>
        </p:txBody>
      </p:sp>
      <p:sp>
        <p:nvSpPr>
          <p:cNvPr id="16" name="TextBox 15">
            <a:extLst>
              <a:ext uri="{FF2B5EF4-FFF2-40B4-BE49-F238E27FC236}">
                <a16:creationId xmlns:a16="http://schemas.microsoft.com/office/drawing/2014/main" id="{43F3F5F6-2A0E-ADB2-6A43-E186CF7C743C}"/>
              </a:ext>
            </a:extLst>
          </p:cNvPr>
          <p:cNvSpPr txBox="1"/>
          <p:nvPr/>
        </p:nvSpPr>
        <p:spPr>
          <a:xfrm>
            <a:off x="4555785" y="2358816"/>
            <a:ext cx="453220" cy="184666"/>
          </a:xfrm>
          <a:prstGeom prst="rect">
            <a:avLst/>
          </a:prstGeom>
          <a:noFill/>
          <a:ln w="12700">
            <a:solidFill>
              <a:srgbClr val="FF6E00"/>
            </a:solidFill>
          </a:ln>
        </p:spPr>
        <p:txBody>
          <a:bodyPr wrap="square" rtlCol="0">
            <a:spAutoFit/>
          </a:bodyPr>
          <a:lstStyle/>
          <a:p>
            <a:pPr algn="l"/>
            <a:endParaRPr lang="en-SE" sz="600" dirty="0">
              <a:latin typeface="+mn-lt"/>
            </a:endParaRPr>
          </a:p>
        </p:txBody>
      </p:sp>
    </p:spTree>
    <p:extLst>
      <p:ext uri="{BB962C8B-B14F-4D97-AF65-F5344CB8AC3E}">
        <p14:creationId xmlns:p14="http://schemas.microsoft.com/office/powerpoint/2010/main" val="12114493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DF0A556-A84A-EA74-D149-08112B1D2D56}"/>
              </a:ext>
            </a:extLst>
          </p:cNvPr>
          <p:cNvSpPr>
            <a:spLocks noGrp="1"/>
          </p:cNvSpPr>
          <p:nvPr>
            <p:ph type="ftr" sz="quarter" idx="3"/>
          </p:nvPr>
        </p:nvSpPr>
        <p:spPr/>
        <p:txBody>
          <a:bodyPr/>
          <a:lstStyle/>
          <a:p>
            <a:r>
              <a:rPr lang="sv-SE"/>
              <a:t>Karolinska Institutet - a medical university</a:t>
            </a:r>
            <a:endParaRPr lang="sv-SE" dirty="0"/>
          </a:p>
        </p:txBody>
      </p:sp>
      <p:sp>
        <p:nvSpPr>
          <p:cNvPr id="5" name="Date Placeholder 4">
            <a:extLst>
              <a:ext uri="{FF2B5EF4-FFF2-40B4-BE49-F238E27FC236}">
                <a16:creationId xmlns:a16="http://schemas.microsoft.com/office/drawing/2014/main" id="{899C885A-D88F-A4B1-3D99-8E8BD0B8D8F6}"/>
              </a:ext>
            </a:extLst>
          </p:cNvPr>
          <p:cNvSpPr>
            <a:spLocks noGrp="1"/>
          </p:cNvSpPr>
          <p:nvPr>
            <p:ph type="dt" sz="half" idx="10"/>
          </p:nvPr>
        </p:nvSpPr>
        <p:spPr/>
        <p:txBody>
          <a:bodyPr/>
          <a:lstStyle/>
          <a:p>
            <a:fld id="{0B99A5A2-19A1-4CFC-BFE3-8B9C2E2B5BE0}" type="datetime1">
              <a:rPr lang="en-GB" smtClean="0"/>
              <a:t>05/11/2024</a:t>
            </a:fld>
            <a:endParaRPr lang="sv-SE" dirty="0"/>
          </a:p>
        </p:txBody>
      </p:sp>
      <p:sp>
        <p:nvSpPr>
          <p:cNvPr id="6" name="Slide Number Placeholder 5">
            <a:extLst>
              <a:ext uri="{FF2B5EF4-FFF2-40B4-BE49-F238E27FC236}">
                <a16:creationId xmlns:a16="http://schemas.microsoft.com/office/drawing/2014/main" id="{CC1DF0D2-1479-BDBB-0704-463470293757}"/>
              </a:ext>
            </a:extLst>
          </p:cNvPr>
          <p:cNvSpPr>
            <a:spLocks noGrp="1"/>
          </p:cNvSpPr>
          <p:nvPr>
            <p:ph type="sldNum" sz="quarter" idx="12"/>
          </p:nvPr>
        </p:nvSpPr>
        <p:spPr/>
        <p:txBody>
          <a:bodyPr/>
          <a:lstStyle/>
          <a:p>
            <a:fld id="{15859C56-CB7E-413F-8971-4226A1EF6823}" type="slidenum">
              <a:rPr lang="sv-SE" smtClean="0"/>
              <a:pPr/>
              <a:t>12</a:t>
            </a:fld>
            <a:endParaRPr lang="sv-SE" dirty="0"/>
          </a:p>
        </p:txBody>
      </p:sp>
      <p:sp>
        <p:nvSpPr>
          <p:cNvPr id="7" name="Content Placeholder 9">
            <a:extLst>
              <a:ext uri="{FF2B5EF4-FFF2-40B4-BE49-F238E27FC236}">
                <a16:creationId xmlns:a16="http://schemas.microsoft.com/office/drawing/2014/main" id="{E3BB5755-C569-3142-B6CF-753007E852DE}"/>
              </a:ext>
            </a:extLst>
          </p:cNvPr>
          <p:cNvSpPr txBox="1">
            <a:spLocks noGrp="1"/>
          </p:cNvSpPr>
          <p:nvPr>
            <p:ph idx="1"/>
          </p:nvPr>
        </p:nvSpPr>
        <p:spPr>
          <a:xfrm>
            <a:off x="222056" y="267494"/>
            <a:ext cx="8306391" cy="307777"/>
          </a:xfrm>
          <a:prstGeom prst="rect">
            <a:avLst/>
          </a:prstGeom>
          <a:noFill/>
          <a:ln w="6350">
            <a:noFill/>
          </a:ln>
        </p:spPr>
        <p:txBody>
          <a:bodyPr wrap="square" rtlCol="0">
            <a:spAutoFit/>
          </a:bodyPr>
          <a:lstStyle/>
          <a:p>
            <a:pPr marL="0" indent="0" algn="l">
              <a:buNone/>
            </a:pPr>
            <a:r>
              <a:rPr lang="en-US" sz="1400" dirty="0"/>
              <a:t>d</a:t>
            </a:r>
            <a:r>
              <a:rPr lang="en-US" sz="1400" dirty="0">
                <a:latin typeface="+mn-lt"/>
              </a:rPr>
              <a:t>) Estimate cause-specific survivorship for each age group</a:t>
            </a:r>
          </a:p>
        </p:txBody>
      </p:sp>
      <p:pic>
        <p:nvPicPr>
          <p:cNvPr id="8" name="Picture 7">
            <a:extLst>
              <a:ext uri="{FF2B5EF4-FFF2-40B4-BE49-F238E27FC236}">
                <a16:creationId xmlns:a16="http://schemas.microsoft.com/office/drawing/2014/main" id="{4A620785-098C-6195-FB26-1EA51C342BB2}"/>
              </a:ext>
            </a:extLst>
          </p:cNvPr>
          <p:cNvPicPr>
            <a:picLocks noChangeAspect="1"/>
          </p:cNvPicPr>
          <p:nvPr/>
        </p:nvPicPr>
        <p:blipFill>
          <a:blip r:embed="rId3"/>
          <a:srcRect t="2686" b="2835"/>
          <a:stretch/>
        </p:blipFill>
        <p:spPr>
          <a:xfrm>
            <a:off x="2120060" y="1870541"/>
            <a:ext cx="4510382" cy="2957550"/>
          </a:xfrm>
          <a:prstGeom prst="rect">
            <a:avLst/>
          </a:prstGeom>
        </p:spPr>
      </p:pic>
      <p:pic>
        <p:nvPicPr>
          <p:cNvPr id="10" name="Picture 9" descr="A screenshot of a black screen&#10;&#10;Description automatically generated">
            <a:extLst>
              <a:ext uri="{FF2B5EF4-FFF2-40B4-BE49-F238E27FC236}">
                <a16:creationId xmlns:a16="http://schemas.microsoft.com/office/drawing/2014/main" id="{C57A5D39-0EAB-6352-59AE-23EAF2CEF8C0}"/>
              </a:ext>
            </a:extLst>
          </p:cNvPr>
          <p:cNvPicPr>
            <a:picLocks noChangeAspect="1"/>
          </p:cNvPicPr>
          <p:nvPr/>
        </p:nvPicPr>
        <p:blipFill>
          <a:blip r:embed="rId4"/>
          <a:stretch>
            <a:fillRect/>
          </a:stretch>
        </p:blipFill>
        <p:spPr>
          <a:xfrm>
            <a:off x="1962983" y="767912"/>
            <a:ext cx="4824536" cy="1094643"/>
          </a:xfrm>
          <a:prstGeom prst="rect">
            <a:avLst/>
          </a:prstGeom>
        </p:spPr>
      </p:pic>
      <p:sp>
        <p:nvSpPr>
          <p:cNvPr id="11" name="TextBox 10">
            <a:extLst>
              <a:ext uri="{FF2B5EF4-FFF2-40B4-BE49-F238E27FC236}">
                <a16:creationId xmlns:a16="http://schemas.microsoft.com/office/drawing/2014/main" id="{D19B26A0-56F1-A9C9-7DFE-099F748DC4DF}"/>
              </a:ext>
            </a:extLst>
          </p:cNvPr>
          <p:cNvSpPr txBox="1"/>
          <p:nvPr/>
        </p:nvSpPr>
        <p:spPr>
          <a:xfrm>
            <a:off x="4539992" y="1155982"/>
            <a:ext cx="635339" cy="694783"/>
          </a:xfrm>
          <a:prstGeom prst="rect">
            <a:avLst/>
          </a:prstGeom>
          <a:noFill/>
          <a:ln w="12700">
            <a:solidFill>
              <a:srgbClr val="FF6E00"/>
            </a:solidFill>
          </a:ln>
        </p:spPr>
        <p:txBody>
          <a:bodyPr wrap="square" rtlCol="0">
            <a:spAutoFit/>
          </a:bodyPr>
          <a:lstStyle/>
          <a:p>
            <a:pPr algn="l"/>
            <a:endParaRPr lang="en-SE" sz="1400" dirty="0">
              <a:latin typeface="+mn-lt"/>
            </a:endParaRPr>
          </a:p>
        </p:txBody>
      </p:sp>
    </p:spTree>
    <p:extLst>
      <p:ext uri="{BB962C8B-B14F-4D97-AF65-F5344CB8AC3E}">
        <p14:creationId xmlns:p14="http://schemas.microsoft.com/office/powerpoint/2010/main" val="14030899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2438D476-FB8C-29BA-DC6C-E15870D52A04}"/>
              </a:ext>
            </a:extLst>
          </p:cNvPr>
          <p:cNvSpPr>
            <a:spLocks noGrp="1"/>
          </p:cNvSpPr>
          <p:nvPr>
            <p:ph type="ftr" sz="quarter" idx="3"/>
          </p:nvPr>
        </p:nvSpPr>
        <p:spPr/>
        <p:txBody>
          <a:bodyPr/>
          <a:lstStyle/>
          <a:p>
            <a:r>
              <a:rPr lang="sv-SE"/>
              <a:t>Karolinska Institutet - a medical university</a:t>
            </a:r>
            <a:endParaRPr lang="sv-SE" dirty="0"/>
          </a:p>
        </p:txBody>
      </p:sp>
      <p:sp>
        <p:nvSpPr>
          <p:cNvPr id="5" name="Date Placeholder 4">
            <a:extLst>
              <a:ext uri="{FF2B5EF4-FFF2-40B4-BE49-F238E27FC236}">
                <a16:creationId xmlns:a16="http://schemas.microsoft.com/office/drawing/2014/main" id="{34A915CF-9EE5-18C2-9481-A467C790915A}"/>
              </a:ext>
            </a:extLst>
          </p:cNvPr>
          <p:cNvSpPr>
            <a:spLocks noGrp="1"/>
          </p:cNvSpPr>
          <p:nvPr>
            <p:ph type="dt" sz="half" idx="10"/>
          </p:nvPr>
        </p:nvSpPr>
        <p:spPr/>
        <p:txBody>
          <a:bodyPr/>
          <a:lstStyle/>
          <a:p>
            <a:fld id="{0B99A5A2-19A1-4CFC-BFE3-8B9C2E2B5BE0}" type="datetime1">
              <a:rPr lang="en-GB" smtClean="0"/>
              <a:t>05/11/2024</a:t>
            </a:fld>
            <a:endParaRPr lang="sv-SE" dirty="0"/>
          </a:p>
        </p:txBody>
      </p:sp>
      <p:sp>
        <p:nvSpPr>
          <p:cNvPr id="6" name="Slide Number Placeholder 5">
            <a:extLst>
              <a:ext uri="{FF2B5EF4-FFF2-40B4-BE49-F238E27FC236}">
                <a16:creationId xmlns:a16="http://schemas.microsoft.com/office/drawing/2014/main" id="{1BE146EC-3A51-D083-224F-AD0A3AA0AAEA}"/>
              </a:ext>
            </a:extLst>
          </p:cNvPr>
          <p:cNvSpPr>
            <a:spLocks noGrp="1"/>
          </p:cNvSpPr>
          <p:nvPr>
            <p:ph type="sldNum" sz="quarter" idx="12"/>
          </p:nvPr>
        </p:nvSpPr>
        <p:spPr/>
        <p:txBody>
          <a:bodyPr/>
          <a:lstStyle/>
          <a:p>
            <a:fld id="{15859C56-CB7E-413F-8971-4226A1EF6823}" type="slidenum">
              <a:rPr lang="sv-SE" smtClean="0"/>
              <a:pPr/>
              <a:t>13</a:t>
            </a:fld>
            <a:endParaRPr lang="sv-SE" dirty="0"/>
          </a:p>
        </p:txBody>
      </p:sp>
      <p:sp>
        <p:nvSpPr>
          <p:cNvPr id="7" name="Content Placeholder 9">
            <a:extLst>
              <a:ext uri="{FF2B5EF4-FFF2-40B4-BE49-F238E27FC236}">
                <a16:creationId xmlns:a16="http://schemas.microsoft.com/office/drawing/2014/main" id="{785F04B8-AE66-DB50-06C8-AB28270E35C1}"/>
              </a:ext>
            </a:extLst>
          </p:cNvPr>
          <p:cNvSpPr txBox="1">
            <a:spLocks noGrp="1"/>
          </p:cNvSpPr>
          <p:nvPr>
            <p:ph idx="1"/>
          </p:nvPr>
        </p:nvSpPr>
        <p:spPr>
          <a:xfrm>
            <a:off x="222056" y="267494"/>
            <a:ext cx="8306391" cy="307777"/>
          </a:xfrm>
          <a:prstGeom prst="rect">
            <a:avLst/>
          </a:prstGeom>
          <a:noFill/>
          <a:ln w="6350">
            <a:noFill/>
          </a:ln>
        </p:spPr>
        <p:txBody>
          <a:bodyPr wrap="square" rtlCol="0">
            <a:spAutoFit/>
          </a:bodyPr>
          <a:lstStyle/>
          <a:p>
            <a:pPr marL="0" indent="0" algn="l">
              <a:buNone/>
            </a:pPr>
            <a:r>
              <a:rPr lang="en-US" sz="1400" dirty="0"/>
              <a:t>f</a:t>
            </a:r>
            <a:r>
              <a:rPr lang="en-US" sz="1400" dirty="0">
                <a:latin typeface="+mn-lt"/>
              </a:rPr>
              <a:t>) Is there a difference in patient survival between males and females? </a:t>
            </a:r>
          </a:p>
        </p:txBody>
      </p:sp>
      <p:pic>
        <p:nvPicPr>
          <p:cNvPr id="9" name="Picture 8" descr="A screen shot of a computer&#10;&#10;Description automatically generated">
            <a:extLst>
              <a:ext uri="{FF2B5EF4-FFF2-40B4-BE49-F238E27FC236}">
                <a16:creationId xmlns:a16="http://schemas.microsoft.com/office/drawing/2014/main" id="{0832F60B-6810-261E-7157-0A52B38A9E20}"/>
              </a:ext>
            </a:extLst>
          </p:cNvPr>
          <p:cNvPicPr>
            <a:picLocks noChangeAspect="1"/>
          </p:cNvPicPr>
          <p:nvPr/>
        </p:nvPicPr>
        <p:blipFill>
          <a:blip r:embed="rId3"/>
          <a:stretch>
            <a:fillRect/>
          </a:stretch>
        </p:blipFill>
        <p:spPr>
          <a:xfrm>
            <a:off x="1979712" y="3234588"/>
            <a:ext cx="5184576" cy="1497556"/>
          </a:xfrm>
          <a:prstGeom prst="rect">
            <a:avLst/>
          </a:prstGeom>
        </p:spPr>
      </p:pic>
      <p:pic>
        <p:nvPicPr>
          <p:cNvPr id="12" name="Picture 11">
            <a:extLst>
              <a:ext uri="{FF2B5EF4-FFF2-40B4-BE49-F238E27FC236}">
                <a16:creationId xmlns:a16="http://schemas.microsoft.com/office/drawing/2014/main" id="{24D2C782-75BB-CA0E-881D-89CFD4880D4E}"/>
              </a:ext>
            </a:extLst>
          </p:cNvPr>
          <p:cNvPicPr>
            <a:picLocks noChangeAspect="1"/>
          </p:cNvPicPr>
          <p:nvPr/>
        </p:nvPicPr>
        <p:blipFill>
          <a:blip r:embed="rId4"/>
          <a:srcRect t="4645" b="3469"/>
          <a:stretch/>
        </p:blipFill>
        <p:spPr>
          <a:xfrm>
            <a:off x="4320307" y="548869"/>
            <a:ext cx="4606280" cy="2593938"/>
          </a:xfrm>
          <a:prstGeom prst="rect">
            <a:avLst/>
          </a:prstGeom>
        </p:spPr>
      </p:pic>
      <p:sp>
        <p:nvSpPr>
          <p:cNvPr id="13" name="TextBox 12">
            <a:extLst>
              <a:ext uri="{FF2B5EF4-FFF2-40B4-BE49-F238E27FC236}">
                <a16:creationId xmlns:a16="http://schemas.microsoft.com/office/drawing/2014/main" id="{5D4F24B1-6993-6574-16F4-94FB43324877}"/>
              </a:ext>
            </a:extLst>
          </p:cNvPr>
          <p:cNvSpPr txBox="1"/>
          <p:nvPr/>
        </p:nvSpPr>
        <p:spPr>
          <a:xfrm>
            <a:off x="2483768" y="4560694"/>
            <a:ext cx="366443" cy="171450"/>
          </a:xfrm>
          <a:prstGeom prst="rect">
            <a:avLst/>
          </a:prstGeom>
          <a:noFill/>
          <a:ln w="12700">
            <a:solidFill>
              <a:srgbClr val="FF6E00"/>
            </a:solidFill>
          </a:ln>
        </p:spPr>
        <p:txBody>
          <a:bodyPr wrap="square" rtlCol="0">
            <a:spAutoFit/>
          </a:bodyPr>
          <a:lstStyle/>
          <a:p>
            <a:pPr algn="l"/>
            <a:endParaRPr lang="en-SE" sz="1400" dirty="0">
              <a:latin typeface="+mn-lt"/>
            </a:endParaRPr>
          </a:p>
        </p:txBody>
      </p:sp>
      <p:sp>
        <p:nvSpPr>
          <p:cNvPr id="14" name="TextBox 13">
            <a:extLst>
              <a:ext uri="{FF2B5EF4-FFF2-40B4-BE49-F238E27FC236}">
                <a16:creationId xmlns:a16="http://schemas.microsoft.com/office/drawing/2014/main" id="{94975A50-8B7F-9B41-84E2-D7294B700B42}"/>
              </a:ext>
            </a:extLst>
          </p:cNvPr>
          <p:cNvSpPr txBox="1"/>
          <p:nvPr/>
        </p:nvSpPr>
        <p:spPr>
          <a:xfrm>
            <a:off x="4860032" y="4560694"/>
            <a:ext cx="432048" cy="171450"/>
          </a:xfrm>
          <a:prstGeom prst="rect">
            <a:avLst/>
          </a:prstGeom>
          <a:noFill/>
          <a:ln w="12700">
            <a:solidFill>
              <a:srgbClr val="FF6E00"/>
            </a:solidFill>
          </a:ln>
        </p:spPr>
        <p:txBody>
          <a:bodyPr wrap="square" rtlCol="0">
            <a:spAutoFit/>
          </a:bodyPr>
          <a:lstStyle/>
          <a:p>
            <a:pPr algn="l"/>
            <a:endParaRPr lang="en-SE" sz="1400" dirty="0">
              <a:latin typeface="+mn-lt"/>
            </a:endParaRPr>
          </a:p>
        </p:txBody>
      </p:sp>
      <p:pic>
        <p:nvPicPr>
          <p:cNvPr id="3" name="Picture 2" descr="A computer screen with text and images&#10;&#10;Description automatically generated">
            <a:extLst>
              <a:ext uri="{FF2B5EF4-FFF2-40B4-BE49-F238E27FC236}">
                <a16:creationId xmlns:a16="http://schemas.microsoft.com/office/drawing/2014/main" id="{71EFCB5F-1E0C-B56A-9466-572B252CB73A}"/>
              </a:ext>
            </a:extLst>
          </p:cNvPr>
          <p:cNvPicPr>
            <a:picLocks noChangeAspect="1"/>
          </p:cNvPicPr>
          <p:nvPr/>
        </p:nvPicPr>
        <p:blipFill>
          <a:blip r:embed="rId5"/>
          <a:stretch>
            <a:fillRect/>
          </a:stretch>
        </p:blipFill>
        <p:spPr>
          <a:xfrm>
            <a:off x="195288" y="758424"/>
            <a:ext cx="4055135" cy="2285906"/>
          </a:xfrm>
          <a:prstGeom prst="rect">
            <a:avLst/>
          </a:prstGeom>
        </p:spPr>
      </p:pic>
    </p:spTree>
    <p:extLst>
      <p:ext uri="{BB962C8B-B14F-4D97-AF65-F5344CB8AC3E}">
        <p14:creationId xmlns:p14="http://schemas.microsoft.com/office/powerpoint/2010/main" val="28981527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2F5FE-2DB3-89F3-DED1-3A7A02549A4B}"/>
              </a:ext>
            </a:extLst>
          </p:cNvPr>
          <p:cNvSpPr>
            <a:spLocks noGrp="1"/>
          </p:cNvSpPr>
          <p:nvPr>
            <p:ph type="title"/>
          </p:nvPr>
        </p:nvSpPr>
        <p:spPr/>
        <p:txBody>
          <a:bodyPr/>
          <a:lstStyle/>
          <a:p>
            <a:r>
              <a:rPr lang="en-SE" dirty="0"/>
              <a:t>4. </a:t>
            </a:r>
            <a:r>
              <a:rPr lang="en-SE" sz="2800" dirty="0"/>
              <a:t>Localized melanoma: comparing actuarial and Kaplan-Meier approaches</a:t>
            </a:r>
            <a:endParaRPr lang="en-SE" dirty="0"/>
          </a:p>
        </p:txBody>
      </p:sp>
      <p:sp>
        <p:nvSpPr>
          <p:cNvPr id="4" name="Footer Placeholder 3">
            <a:extLst>
              <a:ext uri="{FF2B5EF4-FFF2-40B4-BE49-F238E27FC236}">
                <a16:creationId xmlns:a16="http://schemas.microsoft.com/office/drawing/2014/main" id="{EA98BBAA-F81E-24B9-BB85-FE5BC60379CE}"/>
              </a:ext>
            </a:extLst>
          </p:cNvPr>
          <p:cNvSpPr>
            <a:spLocks noGrp="1"/>
          </p:cNvSpPr>
          <p:nvPr>
            <p:ph type="ftr" sz="quarter" idx="3"/>
          </p:nvPr>
        </p:nvSpPr>
        <p:spPr/>
        <p:txBody>
          <a:bodyPr/>
          <a:lstStyle/>
          <a:p>
            <a:r>
              <a:rPr lang="sv-SE"/>
              <a:t>Karolinska Institutet - a medical university</a:t>
            </a:r>
            <a:endParaRPr lang="sv-SE" dirty="0"/>
          </a:p>
        </p:txBody>
      </p:sp>
      <p:sp>
        <p:nvSpPr>
          <p:cNvPr id="5" name="Date Placeholder 4">
            <a:extLst>
              <a:ext uri="{FF2B5EF4-FFF2-40B4-BE49-F238E27FC236}">
                <a16:creationId xmlns:a16="http://schemas.microsoft.com/office/drawing/2014/main" id="{1A967897-C096-0D48-1CCC-220BCEC81054}"/>
              </a:ext>
            </a:extLst>
          </p:cNvPr>
          <p:cNvSpPr>
            <a:spLocks noGrp="1"/>
          </p:cNvSpPr>
          <p:nvPr>
            <p:ph type="dt" sz="half" idx="10"/>
          </p:nvPr>
        </p:nvSpPr>
        <p:spPr/>
        <p:txBody>
          <a:bodyPr/>
          <a:lstStyle/>
          <a:p>
            <a:fld id="{0B99A5A2-19A1-4CFC-BFE3-8B9C2E2B5BE0}" type="datetime1">
              <a:rPr lang="en-GB" smtClean="0"/>
              <a:t>05/11/2024</a:t>
            </a:fld>
            <a:endParaRPr lang="sv-SE" dirty="0"/>
          </a:p>
        </p:txBody>
      </p:sp>
      <p:sp>
        <p:nvSpPr>
          <p:cNvPr id="6" name="Slide Number Placeholder 5">
            <a:extLst>
              <a:ext uri="{FF2B5EF4-FFF2-40B4-BE49-F238E27FC236}">
                <a16:creationId xmlns:a16="http://schemas.microsoft.com/office/drawing/2014/main" id="{74BFCA77-DE8F-623C-6720-1B35B8E29B8F}"/>
              </a:ext>
            </a:extLst>
          </p:cNvPr>
          <p:cNvSpPr>
            <a:spLocks noGrp="1"/>
          </p:cNvSpPr>
          <p:nvPr>
            <p:ph type="sldNum" sz="quarter" idx="12"/>
          </p:nvPr>
        </p:nvSpPr>
        <p:spPr/>
        <p:txBody>
          <a:bodyPr/>
          <a:lstStyle/>
          <a:p>
            <a:fld id="{15859C56-CB7E-413F-8971-4226A1EF6823}" type="slidenum">
              <a:rPr lang="sv-SE" smtClean="0"/>
              <a:pPr/>
              <a:t>14</a:t>
            </a:fld>
            <a:endParaRPr lang="sv-SE" dirty="0"/>
          </a:p>
        </p:txBody>
      </p:sp>
      <p:pic>
        <p:nvPicPr>
          <p:cNvPr id="8" name="Picture 7" descr="A screenshot of a computer screen&#10;&#10;Description automatically generated">
            <a:extLst>
              <a:ext uri="{FF2B5EF4-FFF2-40B4-BE49-F238E27FC236}">
                <a16:creationId xmlns:a16="http://schemas.microsoft.com/office/drawing/2014/main" id="{523D7685-FA25-5925-8261-F1446F38F369}"/>
              </a:ext>
            </a:extLst>
          </p:cNvPr>
          <p:cNvPicPr>
            <a:picLocks noChangeAspect="1"/>
          </p:cNvPicPr>
          <p:nvPr/>
        </p:nvPicPr>
        <p:blipFill>
          <a:blip r:embed="rId3"/>
          <a:stretch>
            <a:fillRect/>
          </a:stretch>
        </p:blipFill>
        <p:spPr>
          <a:xfrm>
            <a:off x="467544" y="1734720"/>
            <a:ext cx="3997052" cy="3080579"/>
          </a:xfrm>
          <a:prstGeom prst="rect">
            <a:avLst/>
          </a:prstGeom>
        </p:spPr>
      </p:pic>
      <p:sp>
        <p:nvSpPr>
          <p:cNvPr id="11" name="Content Placeholder 9">
            <a:extLst>
              <a:ext uri="{FF2B5EF4-FFF2-40B4-BE49-F238E27FC236}">
                <a16:creationId xmlns:a16="http://schemas.microsoft.com/office/drawing/2014/main" id="{3B8D3B3C-C487-F92E-25B0-3DF408D36937}"/>
              </a:ext>
            </a:extLst>
          </p:cNvPr>
          <p:cNvSpPr txBox="1">
            <a:spLocks noGrp="1"/>
          </p:cNvSpPr>
          <p:nvPr>
            <p:ph idx="1"/>
          </p:nvPr>
        </p:nvSpPr>
        <p:spPr>
          <a:xfrm>
            <a:off x="260579" y="1338082"/>
            <a:ext cx="8306391" cy="307777"/>
          </a:xfrm>
          <a:prstGeom prst="rect">
            <a:avLst/>
          </a:prstGeom>
          <a:noFill/>
          <a:ln w="6350">
            <a:noFill/>
          </a:ln>
        </p:spPr>
        <p:txBody>
          <a:bodyPr wrap="square" rtlCol="0">
            <a:spAutoFit/>
          </a:bodyPr>
          <a:lstStyle/>
          <a:p>
            <a:pPr marL="0" indent="0" algn="l">
              <a:buNone/>
            </a:pPr>
            <a:r>
              <a:rPr lang="en-US" sz="1400" dirty="0">
                <a:latin typeface="+mn-lt"/>
              </a:rPr>
              <a:t>a) Is the Kaplan-Meier or actuarial approach more appropriate when using survival time in years?</a:t>
            </a:r>
          </a:p>
        </p:txBody>
      </p:sp>
      <p:pic>
        <p:nvPicPr>
          <p:cNvPr id="3" name="Picture 2" descr="A screenshot of a computer screen&#10;&#10;Description automatically generated">
            <a:extLst>
              <a:ext uri="{FF2B5EF4-FFF2-40B4-BE49-F238E27FC236}">
                <a16:creationId xmlns:a16="http://schemas.microsoft.com/office/drawing/2014/main" id="{3D620763-582D-BED4-450D-3A9AAA05CE78}"/>
              </a:ext>
            </a:extLst>
          </p:cNvPr>
          <p:cNvPicPr>
            <a:picLocks noChangeAspect="1"/>
          </p:cNvPicPr>
          <p:nvPr/>
        </p:nvPicPr>
        <p:blipFill>
          <a:blip r:embed="rId4"/>
          <a:stretch>
            <a:fillRect/>
          </a:stretch>
        </p:blipFill>
        <p:spPr>
          <a:xfrm>
            <a:off x="4624921" y="1723657"/>
            <a:ext cx="3997052" cy="3091642"/>
          </a:xfrm>
          <a:prstGeom prst="rect">
            <a:avLst/>
          </a:prstGeom>
        </p:spPr>
      </p:pic>
    </p:spTree>
    <p:extLst>
      <p:ext uri="{BB962C8B-B14F-4D97-AF65-F5344CB8AC3E}">
        <p14:creationId xmlns:p14="http://schemas.microsoft.com/office/powerpoint/2010/main" val="40189104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A screenshot of a computer screen&#10;&#10;Description automatically generated">
            <a:extLst>
              <a:ext uri="{FF2B5EF4-FFF2-40B4-BE49-F238E27FC236}">
                <a16:creationId xmlns:a16="http://schemas.microsoft.com/office/drawing/2014/main" id="{027CA3B4-0CE3-6120-4122-6401CC304AE3}"/>
              </a:ext>
            </a:extLst>
          </p:cNvPr>
          <p:cNvPicPr>
            <a:picLocks noGrp="1" noChangeAspect="1"/>
          </p:cNvPicPr>
          <p:nvPr>
            <p:ph idx="1"/>
          </p:nvPr>
        </p:nvPicPr>
        <p:blipFill>
          <a:blip r:embed="rId3"/>
          <a:stretch>
            <a:fillRect/>
          </a:stretch>
        </p:blipFill>
        <p:spPr>
          <a:xfrm>
            <a:off x="4981010" y="1075116"/>
            <a:ext cx="4004637" cy="3340886"/>
          </a:xfrm>
        </p:spPr>
      </p:pic>
      <p:sp>
        <p:nvSpPr>
          <p:cNvPr id="4" name="Footer Placeholder 3">
            <a:extLst>
              <a:ext uri="{FF2B5EF4-FFF2-40B4-BE49-F238E27FC236}">
                <a16:creationId xmlns:a16="http://schemas.microsoft.com/office/drawing/2014/main" id="{735E2E61-F7C2-AD18-55BD-A97CBA64652A}"/>
              </a:ext>
            </a:extLst>
          </p:cNvPr>
          <p:cNvSpPr>
            <a:spLocks noGrp="1"/>
          </p:cNvSpPr>
          <p:nvPr>
            <p:ph type="ftr" sz="quarter" idx="3"/>
          </p:nvPr>
        </p:nvSpPr>
        <p:spPr/>
        <p:txBody>
          <a:bodyPr/>
          <a:lstStyle/>
          <a:p>
            <a:r>
              <a:rPr lang="sv-SE"/>
              <a:t>Karolinska Institutet - a medical university</a:t>
            </a:r>
            <a:endParaRPr lang="sv-SE" dirty="0"/>
          </a:p>
        </p:txBody>
      </p:sp>
      <p:sp>
        <p:nvSpPr>
          <p:cNvPr id="5" name="Date Placeholder 4">
            <a:extLst>
              <a:ext uri="{FF2B5EF4-FFF2-40B4-BE49-F238E27FC236}">
                <a16:creationId xmlns:a16="http://schemas.microsoft.com/office/drawing/2014/main" id="{47D99A5D-904C-65A5-487A-D68830B54F45}"/>
              </a:ext>
            </a:extLst>
          </p:cNvPr>
          <p:cNvSpPr>
            <a:spLocks noGrp="1"/>
          </p:cNvSpPr>
          <p:nvPr>
            <p:ph type="dt" sz="half" idx="10"/>
          </p:nvPr>
        </p:nvSpPr>
        <p:spPr/>
        <p:txBody>
          <a:bodyPr/>
          <a:lstStyle/>
          <a:p>
            <a:fld id="{0B99A5A2-19A1-4CFC-BFE3-8B9C2E2B5BE0}" type="datetime1">
              <a:rPr lang="en-GB" smtClean="0"/>
              <a:t>05/11/2024</a:t>
            </a:fld>
            <a:endParaRPr lang="sv-SE" dirty="0"/>
          </a:p>
        </p:txBody>
      </p:sp>
      <p:sp>
        <p:nvSpPr>
          <p:cNvPr id="6" name="Slide Number Placeholder 5">
            <a:extLst>
              <a:ext uri="{FF2B5EF4-FFF2-40B4-BE49-F238E27FC236}">
                <a16:creationId xmlns:a16="http://schemas.microsoft.com/office/drawing/2014/main" id="{70CDF002-DCA7-895D-0F71-F99E1FBE0C6E}"/>
              </a:ext>
            </a:extLst>
          </p:cNvPr>
          <p:cNvSpPr>
            <a:spLocks noGrp="1"/>
          </p:cNvSpPr>
          <p:nvPr>
            <p:ph type="sldNum" sz="quarter" idx="12"/>
          </p:nvPr>
        </p:nvSpPr>
        <p:spPr/>
        <p:txBody>
          <a:bodyPr/>
          <a:lstStyle/>
          <a:p>
            <a:fld id="{15859C56-CB7E-413F-8971-4226A1EF6823}" type="slidenum">
              <a:rPr lang="sv-SE" smtClean="0"/>
              <a:pPr/>
              <a:t>15</a:t>
            </a:fld>
            <a:endParaRPr lang="sv-SE" dirty="0"/>
          </a:p>
        </p:txBody>
      </p:sp>
      <p:sp>
        <p:nvSpPr>
          <p:cNvPr id="9" name="Content Placeholder 9">
            <a:extLst>
              <a:ext uri="{FF2B5EF4-FFF2-40B4-BE49-F238E27FC236}">
                <a16:creationId xmlns:a16="http://schemas.microsoft.com/office/drawing/2014/main" id="{D2F6373C-0351-657D-0C7E-5212B7E36A8D}"/>
              </a:ext>
            </a:extLst>
          </p:cNvPr>
          <p:cNvSpPr txBox="1">
            <a:spLocks/>
          </p:cNvSpPr>
          <p:nvPr/>
        </p:nvSpPr>
        <p:spPr bwMode="auto">
          <a:xfrm>
            <a:off x="236567" y="470749"/>
            <a:ext cx="8666960" cy="307777"/>
          </a:xfrm>
          <a:prstGeom prst="rect">
            <a:avLst/>
          </a:prstGeom>
          <a:noFill/>
          <a:ln w="6350">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lvl1pPr marL="342900" indent="-342900" algn="l" rtl="0" eaLnBrk="1" fontAlgn="base" hangingPunct="1">
              <a:spcBef>
                <a:spcPct val="20000"/>
              </a:spcBef>
              <a:spcAft>
                <a:spcPct val="0"/>
              </a:spcAft>
              <a:buClr>
                <a:schemeClr val="accent1"/>
              </a:buClr>
              <a:buFont typeface="Arial" panose="020B0604020202020204" pitchFamily="34" charset="0"/>
              <a:buChar char="•"/>
              <a:defRPr sz="18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charset="2"/>
              <a:buChar char="à"/>
              <a:defRPr sz="1600">
                <a:solidFill>
                  <a:schemeClr val="tx1"/>
                </a:solidFill>
                <a:latin typeface="+mn-lt"/>
              </a:defRPr>
            </a:lvl2pPr>
            <a:lvl3pPr marL="1143000" indent="-228600" algn="l" rtl="0" eaLnBrk="1" fontAlgn="base" hangingPunct="1">
              <a:spcBef>
                <a:spcPct val="20000"/>
              </a:spcBef>
              <a:spcAft>
                <a:spcPct val="0"/>
              </a:spcAft>
              <a:buClr>
                <a:schemeClr val="accent1"/>
              </a:buClr>
              <a:buFont typeface="Arial" panose="020B0604020202020204" pitchFamily="34" charset="0"/>
              <a:buChar char="•"/>
              <a:defRPr sz="1400">
                <a:solidFill>
                  <a:schemeClr val="tx1"/>
                </a:solidFill>
                <a:latin typeface="+mn-lt"/>
              </a:defRPr>
            </a:lvl3pPr>
            <a:lvl4pPr marL="1600200" indent="-228600" algn="l" rtl="0" eaLnBrk="1" fontAlgn="base" hangingPunct="1">
              <a:spcBef>
                <a:spcPct val="20000"/>
              </a:spcBef>
              <a:spcAft>
                <a:spcPct val="0"/>
              </a:spcAft>
              <a:buClr>
                <a:schemeClr val="accent1"/>
              </a:buClr>
              <a:buFont typeface="Wingdings" charset="2"/>
              <a:buChar char="à"/>
              <a:defRPr sz="1200">
                <a:solidFill>
                  <a:schemeClr val="tx1"/>
                </a:solidFill>
                <a:latin typeface="+mn-lt"/>
              </a:defRPr>
            </a:lvl4pPr>
            <a:lvl5pPr marL="2057400" indent="-228600" algn="l" rtl="0" eaLnBrk="1" fontAlgn="base" hangingPunct="1">
              <a:spcBef>
                <a:spcPct val="20000"/>
              </a:spcBef>
              <a:spcAft>
                <a:spcPct val="0"/>
              </a:spcAft>
              <a:buClr>
                <a:schemeClr val="accent1"/>
              </a:buClr>
              <a:buFont typeface="Wingdings" charset="2"/>
              <a:defRPr sz="1800">
                <a:solidFill>
                  <a:schemeClr val="tx1"/>
                </a:solidFill>
                <a:latin typeface="+mn-lt"/>
              </a:defRPr>
            </a:lvl5pPr>
            <a:lvl6pPr marL="25146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9pPr>
          </a:lstStyle>
          <a:p>
            <a:pPr marL="0" indent="0">
              <a:buFont typeface="Arial" panose="020B0604020202020204" pitchFamily="34" charset="0"/>
              <a:buNone/>
            </a:pPr>
            <a:r>
              <a:rPr lang="en-US" sz="1400" kern="0" dirty="0"/>
              <a:t>b) Is the Kaplan-Meier or actuarial approach more appropriate when using survival time in months?</a:t>
            </a:r>
          </a:p>
        </p:txBody>
      </p:sp>
      <p:pic>
        <p:nvPicPr>
          <p:cNvPr id="2" name="Picture 1" descr="A screenshot of a computer&#10;&#10;Description automatically generated">
            <a:extLst>
              <a:ext uri="{FF2B5EF4-FFF2-40B4-BE49-F238E27FC236}">
                <a16:creationId xmlns:a16="http://schemas.microsoft.com/office/drawing/2014/main" id="{290D61D7-2B51-37E0-76A7-FAB1DB818664}"/>
              </a:ext>
            </a:extLst>
          </p:cNvPr>
          <p:cNvPicPr>
            <a:picLocks noChangeAspect="1"/>
          </p:cNvPicPr>
          <p:nvPr/>
        </p:nvPicPr>
        <p:blipFill>
          <a:blip r:embed="rId4"/>
          <a:stretch>
            <a:fillRect/>
          </a:stretch>
        </p:blipFill>
        <p:spPr>
          <a:xfrm>
            <a:off x="158353" y="1087294"/>
            <a:ext cx="4694294" cy="3316531"/>
          </a:xfrm>
          <a:prstGeom prst="rect">
            <a:avLst/>
          </a:prstGeom>
        </p:spPr>
      </p:pic>
    </p:spTree>
    <p:extLst>
      <p:ext uri="{BB962C8B-B14F-4D97-AF65-F5344CB8AC3E}">
        <p14:creationId xmlns:p14="http://schemas.microsoft.com/office/powerpoint/2010/main" val="34378872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77327275-962B-2451-A1CC-4C9E37C8A52F}"/>
              </a:ext>
            </a:extLst>
          </p:cNvPr>
          <p:cNvSpPr>
            <a:spLocks noGrp="1"/>
          </p:cNvSpPr>
          <p:nvPr>
            <p:ph type="ftr" sz="quarter" idx="3"/>
          </p:nvPr>
        </p:nvSpPr>
        <p:spPr/>
        <p:txBody>
          <a:bodyPr/>
          <a:lstStyle/>
          <a:p>
            <a:r>
              <a:rPr lang="sv-SE"/>
              <a:t>Karolinska Institutet - a medical university</a:t>
            </a:r>
            <a:endParaRPr lang="sv-SE" dirty="0"/>
          </a:p>
        </p:txBody>
      </p:sp>
      <p:sp>
        <p:nvSpPr>
          <p:cNvPr id="5" name="Date Placeholder 4">
            <a:extLst>
              <a:ext uri="{FF2B5EF4-FFF2-40B4-BE49-F238E27FC236}">
                <a16:creationId xmlns:a16="http://schemas.microsoft.com/office/drawing/2014/main" id="{07457258-E767-C056-B5A9-8E4CC7305724}"/>
              </a:ext>
            </a:extLst>
          </p:cNvPr>
          <p:cNvSpPr>
            <a:spLocks noGrp="1"/>
          </p:cNvSpPr>
          <p:nvPr>
            <p:ph type="dt" sz="half" idx="10"/>
          </p:nvPr>
        </p:nvSpPr>
        <p:spPr/>
        <p:txBody>
          <a:bodyPr/>
          <a:lstStyle/>
          <a:p>
            <a:fld id="{0B99A5A2-19A1-4CFC-BFE3-8B9C2E2B5BE0}" type="datetime1">
              <a:rPr lang="en-GB" smtClean="0"/>
              <a:t>05/11/2024</a:t>
            </a:fld>
            <a:endParaRPr lang="sv-SE" dirty="0"/>
          </a:p>
        </p:txBody>
      </p:sp>
      <p:sp>
        <p:nvSpPr>
          <p:cNvPr id="6" name="Slide Number Placeholder 5">
            <a:extLst>
              <a:ext uri="{FF2B5EF4-FFF2-40B4-BE49-F238E27FC236}">
                <a16:creationId xmlns:a16="http://schemas.microsoft.com/office/drawing/2014/main" id="{FAE801B5-3251-B68C-D068-B985863AF74E}"/>
              </a:ext>
            </a:extLst>
          </p:cNvPr>
          <p:cNvSpPr>
            <a:spLocks noGrp="1"/>
          </p:cNvSpPr>
          <p:nvPr>
            <p:ph type="sldNum" sz="quarter" idx="12"/>
          </p:nvPr>
        </p:nvSpPr>
        <p:spPr/>
        <p:txBody>
          <a:bodyPr/>
          <a:lstStyle/>
          <a:p>
            <a:fld id="{15859C56-CB7E-413F-8971-4226A1EF6823}" type="slidenum">
              <a:rPr lang="sv-SE" smtClean="0"/>
              <a:pPr/>
              <a:t>16</a:t>
            </a:fld>
            <a:endParaRPr lang="sv-SE" dirty="0"/>
          </a:p>
        </p:txBody>
      </p:sp>
      <p:sp>
        <p:nvSpPr>
          <p:cNvPr id="7" name="Content Placeholder 9">
            <a:extLst>
              <a:ext uri="{FF2B5EF4-FFF2-40B4-BE49-F238E27FC236}">
                <a16:creationId xmlns:a16="http://schemas.microsoft.com/office/drawing/2014/main" id="{6FDF7416-E71A-E57D-F3AF-985169E845A6}"/>
              </a:ext>
            </a:extLst>
          </p:cNvPr>
          <p:cNvSpPr txBox="1">
            <a:spLocks/>
          </p:cNvSpPr>
          <p:nvPr/>
        </p:nvSpPr>
        <p:spPr bwMode="auto">
          <a:xfrm>
            <a:off x="236074" y="201378"/>
            <a:ext cx="8666960" cy="307777"/>
          </a:xfrm>
          <a:prstGeom prst="rect">
            <a:avLst/>
          </a:prstGeom>
          <a:noFill/>
          <a:ln w="6350">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lvl1pPr marL="342900" indent="-342900" algn="l" rtl="0" eaLnBrk="1" fontAlgn="base" hangingPunct="1">
              <a:spcBef>
                <a:spcPct val="20000"/>
              </a:spcBef>
              <a:spcAft>
                <a:spcPct val="0"/>
              </a:spcAft>
              <a:buClr>
                <a:schemeClr val="accent1"/>
              </a:buClr>
              <a:buFont typeface="Arial" panose="020B0604020202020204" pitchFamily="34" charset="0"/>
              <a:buChar char="•"/>
              <a:defRPr sz="18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charset="2"/>
              <a:buChar char="à"/>
              <a:defRPr sz="1600">
                <a:solidFill>
                  <a:schemeClr val="tx1"/>
                </a:solidFill>
                <a:latin typeface="+mn-lt"/>
              </a:defRPr>
            </a:lvl2pPr>
            <a:lvl3pPr marL="1143000" indent="-228600" algn="l" rtl="0" eaLnBrk="1" fontAlgn="base" hangingPunct="1">
              <a:spcBef>
                <a:spcPct val="20000"/>
              </a:spcBef>
              <a:spcAft>
                <a:spcPct val="0"/>
              </a:spcAft>
              <a:buClr>
                <a:schemeClr val="accent1"/>
              </a:buClr>
              <a:buFont typeface="Arial" panose="020B0604020202020204" pitchFamily="34" charset="0"/>
              <a:buChar char="•"/>
              <a:defRPr sz="1400">
                <a:solidFill>
                  <a:schemeClr val="tx1"/>
                </a:solidFill>
                <a:latin typeface="+mn-lt"/>
              </a:defRPr>
            </a:lvl3pPr>
            <a:lvl4pPr marL="1600200" indent="-228600" algn="l" rtl="0" eaLnBrk="1" fontAlgn="base" hangingPunct="1">
              <a:spcBef>
                <a:spcPct val="20000"/>
              </a:spcBef>
              <a:spcAft>
                <a:spcPct val="0"/>
              </a:spcAft>
              <a:buClr>
                <a:schemeClr val="accent1"/>
              </a:buClr>
              <a:buFont typeface="Wingdings" charset="2"/>
              <a:buChar char="à"/>
              <a:defRPr sz="1200">
                <a:solidFill>
                  <a:schemeClr val="tx1"/>
                </a:solidFill>
                <a:latin typeface="+mn-lt"/>
              </a:defRPr>
            </a:lvl4pPr>
            <a:lvl5pPr marL="2057400" indent="-228600" algn="l" rtl="0" eaLnBrk="1" fontAlgn="base" hangingPunct="1">
              <a:spcBef>
                <a:spcPct val="20000"/>
              </a:spcBef>
              <a:spcAft>
                <a:spcPct val="0"/>
              </a:spcAft>
              <a:buClr>
                <a:schemeClr val="accent1"/>
              </a:buClr>
              <a:buFont typeface="Wingdings" charset="2"/>
              <a:defRPr sz="1800">
                <a:solidFill>
                  <a:schemeClr val="tx1"/>
                </a:solidFill>
                <a:latin typeface="+mn-lt"/>
              </a:defRPr>
            </a:lvl5pPr>
            <a:lvl6pPr marL="25146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9pPr>
          </a:lstStyle>
          <a:p>
            <a:pPr marL="0" indent="0">
              <a:buFont typeface="Arial" panose="020B0604020202020204" pitchFamily="34" charset="0"/>
              <a:buNone/>
            </a:pPr>
            <a:r>
              <a:rPr lang="en-US" sz="1400" kern="0" dirty="0"/>
              <a:t>c) Plot the curves and compare the results</a:t>
            </a:r>
          </a:p>
        </p:txBody>
      </p:sp>
      <p:pic>
        <p:nvPicPr>
          <p:cNvPr id="8" name="Picture 7">
            <a:extLst>
              <a:ext uri="{FF2B5EF4-FFF2-40B4-BE49-F238E27FC236}">
                <a16:creationId xmlns:a16="http://schemas.microsoft.com/office/drawing/2014/main" id="{44B3B89F-783B-49F1-E01B-4DE3293C76D3}"/>
              </a:ext>
            </a:extLst>
          </p:cNvPr>
          <p:cNvPicPr>
            <a:picLocks noChangeAspect="1"/>
          </p:cNvPicPr>
          <p:nvPr/>
        </p:nvPicPr>
        <p:blipFill>
          <a:blip r:embed="rId3"/>
          <a:srcRect t="12201"/>
          <a:stretch/>
        </p:blipFill>
        <p:spPr>
          <a:xfrm>
            <a:off x="2118242" y="1755686"/>
            <a:ext cx="4902623" cy="2987477"/>
          </a:xfrm>
          <a:prstGeom prst="rect">
            <a:avLst/>
          </a:prstGeom>
        </p:spPr>
      </p:pic>
      <p:pic>
        <p:nvPicPr>
          <p:cNvPr id="3" name="Picture 2" descr="A screenshot of a computer screen&#10;&#10;Description automatically generated">
            <a:extLst>
              <a:ext uri="{FF2B5EF4-FFF2-40B4-BE49-F238E27FC236}">
                <a16:creationId xmlns:a16="http://schemas.microsoft.com/office/drawing/2014/main" id="{A7120886-82CB-ADF4-22BA-95DF7AC466D2}"/>
              </a:ext>
            </a:extLst>
          </p:cNvPr>
          <p:cNvPicPr>
            <a:picLocks noChangeAspect="1"/>
          </p:cNvPicPr>
          <p:nvPr/>
        </p:nvPicPr>
        <p:blipFill>
          <a:blip r:embed="rId4"/>
          <a:stretch>
            <a:fillRect/>
          </a:stretch>
        </p:blipFill>
        <p:spPr>
          <a:xfrm>
            <a:off x="1615780" y="555526"/>
            <a:ext cx="5912440" cy="1152972"/>
          </a:xfrm>
          <a:prstGeom prst="rect">
            <a:avLst/>
          </a:prstGeom>
        </p:spPr>
      </p:pic>
    </p:spTree>
    <p:extLst>
      <p:ext uri="{BB962C8B-B14F-4D97-AF65-F5344CB8AC3E}">
        <p14:creationId xmlns:p14="http://schemas.microsoft.com/office/powerpoint/2010/main" val="20854751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6704812"/>
      </p:ext>
    </p:extLst>
  </p:cSld>
  <p:clrMapOvr>
    <a:masterClrMapping/>
  </p:clrMapOvr>
</p:sld>
</file>

<file path=ppt/theme/theme1.xml><?xml version="1.0" encoding="utf-8"?>
<a:theme xmlns:a="http://schemas.openxmlformats.org/drawingml/2006/main" name="16:9 Plum eng">
  <a:themeElements>
    <a:clrScheme name="KI">
      <a:dk1>
        <a:sysClr val="windowText" lastClr="000000"/>
      </a:dk1>
      <a:lt1>
        <a:sysClr val="window" lastClr="FFFFFF"/>
      </a:lt1>
      <a:dk2>
        <a:srgbClr val="44546A"/>
      </a:dk2>
      <a:lt2>
        <a:srgbClr val="E7E6E6"/>
      </a:lt2>
      <a:accent1>
        <a:srgbClr val="4F0433"/>
      </a:accent1>
      <a:accent2>
        <a:srgbClr val="FF876F"/>
      </a:accent2>
      <a:accent3>
        <a:srgbClr val="870052"/>
      </a:accent3>
      <a:accent4>
        <a:srgbClr val="FFDDD6"/>
      </a:accent4>
      <a:accent5>
        <a:srgbClr val="4DB5BC"/>
      </a:accent5>
      <a:accent6>
        <a:srgbClr val="CCEBED"/>
      </a:accent6>
      <a:hlink>
        <a:srgbClr val="870052"/>
      </a:hlink>
      <a:folHlink>
        <a:srgbClr val="C490AA"/>
      </a:folHlink>
    </a:clrScheme>
    <a:fontScheme name="KI PPT">
      <a:majorFont>
        <a:latin typeface="DM Sans Medium"/>
        <a:ea typeface=""/>
        <a:cs typeface=""/>
      </a:majorFont>
      <a:minorFont>
        <a:latin typeface="DM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sz="1400" b="0" i="0" u="none" strike="noStrike" cap="none" normalizeH="0" baseline="0" dirty="0" err="1">
            <a:ln>
              <a:noFill/>
            </a:ln>
            <a:solidFill>
              <a:schemeClr val="bg1"/>
            </a:solidFill>
            <a:effectLst/>
            <a:latin typeface="+mn-lt"/>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v-SE" sz="2400" b="0" i="0" u="none" strike="noStrike" cap="none" normalizeH="0" baseline="0" smtClean="0">
            <a:ln>
              <a:noFill/>
            </a:ln>
            <a:solidFill>
              <a:schemeClr val="tx1"/>
            </a:solidFill>
            <a:effectLst/>
            <a:latin typeface="Times"/>
          </a:defRPr>
        </a:defPPr>
      </a:lstStyle>
    </a:lnDef>
    <a:txDef>
      <a:spPr>
        <a:noFill/>
        <a:ln w="6350">
          <a:solidFill>
            <a:schemeClr val="accent1"/>
          </a:solidFill>
        </a:ln>
      </a:spPr>
      <a:bodyPr wrap="none" rtlCol="0">
        <a:spAutoFit/>
      </a:bodyPr>
      <a:lstStyle>
        <a:defPPr algn="l">
          <a:defRPr sz="1400" dirty="0">
            <a:latin typeface="+mn-lt"/>
          </a:defRPr>
        </a:defPPr>
      </a:lstStyle>
    </a:txDef>
  </a:objectDefaults>
  <a:extraClrSchemeLst>
    <a:extraClrScheme>
      <a:clrScheme name="Office-tema 1">
        <a:dk1>
          <a:srgbClr val="000000"/>
        </a:dk1>
        <a:lt1>
          <a:srgbClr val="FFFFFF"/>
        </a:lt1>
        <a:dk2>
          <a:srgbClr val="000000"/>
        </a:dk2>
        <a:lt2>
          <a:srgbClr val="808080"/>
        </a:lt2>
        <a:accent1>
          <a:srgbClr val="761B54"/>
        </a:accent1>
        <a:accent2>
          <a:srgbClr val="97D8DA"/>
        </a:accent2>
        <a:accent3>
          <a:srgbClr val="FFFFFF"/>
        </a:accent3>
        <a:accent4>
          <a:srgbClr val="000000"/>
        </a:accent4>
        <a:accent5>
          <a:srgbClr val="BDABB3"/>
        </a:accent5>
        <a:accent6>
          <a:srgbClr val="88C4C5"/>
        </a:accent6>
        <a:hlink>
          <a:srgbClr val="CF0063"/>
        </a:hlink>
        <a:folHlink>
          <a:srgbClr val="CBCBCB"/>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_16_9_eng.potx" id="{AA86EBC1-CE29-4CF6-BF86-F7ADC847DCCC}" vid="{4130373F-5328-4CC3-92CD-A02E8B808A85}"/>
    </a:ext>
  </a:ext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B8615BE51D60BA44B86811C5F608C49E" ma:contentTypeVersion="4" ma:contentTypeDescription="Skapa ett nytt dokument." ma:contentTypeScope="" ma:versionID="d38a2c07f4f36005f3c4f84d5a2cc146">
  <xsd:schema xmlns:xsd="http://www.w3.org/2001/XMLSchema" xmlns:xs="http://www.w3.org/2001/XMLSchema" xmlns:p="http://schemas.microsoft.com/office/2006/metadata/properties" xmlns:ns2="6843b716-3f6d-4983-a753-faa1afd2f446" targetNamespace="http://schemas.microsoft.com/office/2006/metadata/properties" ma:root="true" ma:fieldsID="9b929705adf473d8b0cc429cd00fedc4" ns2:_="">
    <xsd:import namespace="6843b716-3f6d-4983-a753-faa1afd2f44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43b716-3f6d-4983-a753-faa1afd2f4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8B88F3E-C4C0-4E8F-ABBE-3367A9D01F7C}">
  <ds:schemaRefs>
    <ds:schemaRef ds:uri="http://schemas.microsoft.com/sharepoint/v3/contenttype/forms"/>
  </ds:schemaRefs>
</ds:datastoreItem>
</file>

<file path=customXml/itemProps2.xml><?xml version="1.0" encoding="utf-8"?>
<ds:datastoreItem xmlns:ds="http://schemas.openxmlformats.org/officeDocument/2006/customXml" ds:itemID="{3FAC2659-C9DF-4779-98F9-068BA63EF3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843b716-3f6d-4983-a753-faa1afd2f44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9F79469-2F05-42F0-ADD1-5263841AE7B9}">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16:9 Plum eng</Template>
  <TotalTime>6067</TotalTime>
  <Words>4651</Words>
  <Application>Microsoft Macintosh PowerPoint</Application>
  <PresentationFormat>On-screen Show (16:9)</PresentationFormat>
  <Paragraphs>434</Paragraphs>
  <Slides>17</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-webkit-standard</vt:lpstr>
      <vt:lpstr>Aptos</vt:lpstr>
      <vt:lpstr>Arial</vt:lpstr>
      <vt:lpstr>Cambria Math</vt:lpstr>
      <vt:lpstr>DM Sans</vt:lpstr>
      <vt:lpstr>DM Sans Medium</vt:lpstr>
      <vt:lpstr>Times</vt:lpstr>
      <vt:lpstr>Wingdings</vt:lpstr>
      <vt:lpstr>16:9 Plum eng</vt:lpstr>
      <vt:lpstr>Biostatistics 3: Exercises day 1</vt:lpstr>
      <vt:lpstr>1. Hand calculation: life table (actuarial approach) </vt:lpstr>
      <vt:lpstr>1. Hand calculation: life table (Kaplan-Meier method) </vt:lpstr>
      <vt:lpstr>2. Comparing survival proportions and mortality rates by stage for cause-specific and all-cause survival</vt:lpstr>
      <vt:lpstr>PowerPoint Presentation</vt:lpstr>
      <vt:lpstr>PowerPoint Presentation</vt:lpstr>
      <vt:lpstr>PowerPoint Presentation</vt:lpstr>
      <vt:lpstr>PowerPoint Presentation</vt:lpstr>
      <vt:lpstr>3. Localized melanoma: comparing estimates of cause specific survival between periods</vt:lpstr>
      <vt:lpstr>PowerPoint Presentation</vt:lpstr>
      <vt:lpstr>PowerPoint Presentation</vt:lpstr>
      <vt:lpstr>PowerPoint Presentation</vt:lpstr>
      <vt:lpstr>PowerPoint Presentation</vt:lpstr>
      <vt:lpstr>4. Localized melanoma: comparing actuarial and Kaplan-Meier approaches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Eva Meglic</dc:creator>
  <cp:lastModifiedBy>Eva Meglic</cp:lastModifiedBy>
  <cp:revision>67</cp:revision>
  <cp:lastPrinted>2005-09-23T14:22:03Z</cp:lastPrinted>
  <dcterms:created xsi:type="dcterms:W3CDTF">2024-10-31T10:20:06Z</dcterms:created>
  <dcterms:modified xsi:type="dcterms:W3CDTF">2024-11-06T08:33:23Z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0x010100B8615BE51D60BA44B86811C5F608C49E</vt:lpwstr>
  </property>
</Properties>
</file>