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53"/>
  </p:notesMasterIdLst>
  <p:handoutMasterIdLst>
    <p:handoutMasterId r:id="rId54"/>
  </p:handoutMasterIdLst>
  <p:sldIdLst>
    <p:sldId id="263" r:id="rId5"/>
    <p:sldId id="264" r:id="rId6"/>
    <p:sldId id="293" r:id="rId7"/>
    <p:sldId id="265" r:id="rId8"/>
    <p:sldId id="313" r:id="rId9"/>
    <p:sldId id="315" r:id="rId10"/>
    <p:sldId id="266" r:id="rId11"/>
    <p:sldId id="314" r:id="rId12"/>
    <p:sldId id="267" r:id="rId13"/>
    <p:sldId id="268" r:id="rId14"/>
    <p:sldId id="269" r:id="rId15"/>
    <p:sldId id="271" r:id="rId16"/>
    <p:sldId id="272" r:id="rId17"/>
    <p:sldId id="273" r:id="rId18"/>
    <p:sldId id="274" r:id="rId19"/>
    <p:sldId id="275" r:id="rId20"/>
    <p:sldId id="276" r:id="rId21"/>
    <p:sldId id="294" r:id="rId22"/>
    <p:sldId id="277" r:id="rId23"/>
    <p:sldId id="278" r:id="rId24"/>
    <p:sldId id="279" r:id="rId25"/>
    <p:sldId id="280" r:id="rId26"/>
    <p:sldId id="281" r:id="rId27"/>
    <p:sldId id="282" r:id="rId28"/>
    <p:sldId id="283" r:id="rId29"/>
    <p:sldId id="285" r:id="rId30"/>
    <p:sldId id="286" r:id="rId31"/>
    <p:sldId id="288" r:id="rId32"/>
    <p:sldId id="316" r:id="rId33"/>
    <p:sldId id="289" r:id="rId34"/>
    <p:sldId id="310" r:id="rId35"/>
    <p:sldId id="311" r:id="rId36"/>
    <p:sldId id="292" r:id="rId37"/>
    <p:sldId id="295" r:id="rId38"/>
    <p:sldId id="298" r:id="rId39"/>
    <p:sldId id="301" r:id="rId40"/>
    <p:sldId id="296" r:id="rId41"/>
    <p:sldId id="299" r:id="rId42"/>
    <p:sldId id="304" r:id="rId43"/>
    <p:sldId id="305" r:id="rId44"/>
    <p:sldId id="308" r:id="rId45"/>
    <p:sldId id="306" r:id="rId46"/>
    <p:sldId id="307" r:id="rId47"/>
    <p:sldId id="312" r:id="rId48"/>
    <p:sldId id="297" r:id="rId49"/>
    <p:sldId id="303" r:id="rId50"/>
    <p:sldId id="309" r:id="rId51"/>
    <p:sldId id="260" r:id="rId52"/>
  </p:sldIdLst>
  <p:sldSz cx="9144000" cy="5143500" type="screen16x9"/>
  <p:notesSz cx="6858000" cy="9144000"/>
  <p:defaultTextStyle>
    <a:defPPr>
      <a:defRPr lang="sv-SE"/>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622">
          <p15:clr>
            <a:srgbClr val="A4A3A4"/>
          </p15:clr>
        </p15:guide>
        <p15:guide id="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4F4"/>
    <a:srgbClr val="C7ECDC"/>
    <a:srgbClr val="4F0433"/>
    <a:srgbClr val="CCEBED"/>
    <a:srgbClr val="FFDDD6"/>
    <a:srgbClr val="666666"/>
    <a:srgbClr val="DDDEE0"/>
    <a:srgbClr val="FF876F"/>
    <a:srgbClr val="FFE7C2"/>
    <a:srgbClr val="FFC6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65" autoAdjust="0"/>
    <p:restoredTop sz="96567" autoAdjust="0"/>
  </p:normalViewPr>
  <p:slideViewPr>
    <p:cSldViewPr>
      <p:cViewPr>
        <p:scale>
          <a:sx n="100" d="100"/>
          <a:sy n="100" d="100"/>
        </p:scale>
        <p:origin x="1085" y="77"/>
      </p:cViewPr>
      <p:guideLst>
        <p:guide orient="horz" pos="622"/>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96" d="100"/>
          <a:sy n="96" d="100"/>
        </p:scale>
        <p:origin x="355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6818A54A-96AB-47F2-9FE3-5AA7C5EE68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a:extLst>
              <a:ext uri="{FF2B5EF4-FFF2-40B4-BE49-F238E27FC236}">
                <a16:creationId xmlns:a16="http://schemas.microsoft.com/office/drawing/2014/main" id="{077C3AE1-DBA2-4DA9-A7CE-D2A621C810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55F06C-14D9-45DF-81A5-F25F8ECA9886}" type="datetimeFigureOut">
              <a:rPr lang="sv-SE" smtClean="0"/>
              <a:t>2024-11-10</a:t>
            </a:fld>
            <a:endParaRPr lang="sv-SE" dirty="0"/>
          </a:p>
        </p:txBody>
      </p:sp>
      <p:sp>
        <p:nvSpPr>
          <p:cNvPr id="4" name="Platshållare för sidfot 3">
            <a:extLst>
              <a:ext uri="{FF2B5EF4-FFF2-40B4-BE49-F238E27FC236}">
                <a16:creationId xmlns:a16="http://schemas.microsoft.com/office/drawing/2014/main" id="{6FB76FC6-F54A-4120-9B8F-E28E2A08E5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a:extLst>
              <a:ext uri="{FF2B5EF4-FFF2-40B4-BE49-F238E27FC236}">
                <a16:creationId xmlns:a16="http://schemas.microsoft.com/office/drawing/2014/main" id="{4D9B89EF-3F47-4486-BAA9-AF9A8BE096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7CC5D8-C806-4BBF-A442-91371CDD1BC5}" type="slidenum">
              <a:rPr lang="sv-SE" smtClean="0"/>
              <a:t>‹#›</a:t>
            </a:fld>
            <a:endParaRPr lang="sv-SE" dirty="0"/>
          </a:p>
        </p:txBody>
      </p:sp>
    </p:spTree>
    <p:extLst>
      <p:ext uri="{BB962C8B-B14F-4D97-AF65-F5344CB8AC3E}">
        <p14:creationId xmlns:p14="http://schemas.microsoft.com/office/powerpoint/2010/main" val="602378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sv-SE" dirty="0"/>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sv-SE" dirty="0"/>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sv-SE" dirty="0"/>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4F6DBA7-38D3-4FF9-B176-AA5B07999DDF}" type="slidenum">
              <a:rPr lang="sv-SE"/>
              <a:pPr/>
              <a:t>‹#›</a:t>
            </a:fld>
            <a:endParaRPr lang="sv-SE" dirty="0"/>
          </a:p>
        </p:txBody>
      </p:sp>
    </p:spTree>
    <p:extLst>
      <p:ext uri="{BB962C8B-B14F-4D97-AF65-F5344CB8AC3E}">
        <p14:creationId xmlns:p14="http://schemas.microsoft.com/office/powerpoint/2010/main" val="14939290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a:ea typeface="+mn-ea"/>
        <a:cs typeface="+mn-cs"/>
      </a:defRPr>
    </a:lvl1pPr>
    <a:lvl2pPr marL="457200" algn="l" rtl="0" fontAlgn="base">
      <a:spcBef>
        <a:spcPct val="30000"/>
      </a:spcBef>
      <a:spcAft>
        <a:spcPct val="0"/>
      </a:spcAft>
      <a:defRPr sz="1200" kern="1200">
        <a:solidFill>
          <a:schemeClr val="tx1"/>
        </a:solidFill>
        <a:latin typeface="Times"/>
        <a:ea typeface="+mn-ea"/>
        <a:cs typeface="+mn-cs"/>
      </a:defRPr>
    </a:lvl2pPr>
    <a:lvl3pPr marL="914400" algn="l" rtl="0" fontAlgn="base">
      <a:spcBef>
        <a:spcPct val="30000"/>
      </a:spcBef>
      <a:spcAft>
        <a:spcPct val="0"/>
      </a:spcAft>
      <a:defRPr sz="1200" kern="1200">
        <a:solidFill>
          <a:schemeClr val="tx1"/>
        </a:solidFill>
        <a:latin typeface="Times"/>
        <a:ea typeface="+mn-ea"/>
        <a:cs typeface="+mn-cs"/>
      </a:defRPr>
    </a:lvl3pPr>
    <a:lvl4pPr marL="1371600" algn="l" rtl="0" fontAlgn="base">
      <a:spcBef>
        <a:spcPct val="30000"/>
      </a:spcBef>
      <a:spcAft>
        <a:spcPct val="0"/>
      </a:spcAft>
      <a:defRPr sz="1200" kern="1200">
        <a:solidFill>
          <a:schemeClr val="tx1"/>
        </a:solidFill>
        <a:latin typeface="Times"/>
        <a:ea typeface="+mn-ea"/>
        <a:cs typeface="+mn-cs"/>
      </a:defRPr>
    </a:lvl4pPr>
    <a:lvl5pPr marL="1828800" algn="l" rtl="0" fontAlgn="base">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19</a:t>
            </a:fld>
            <a:endParaRPr lang="sv-SE" dirty="0"/>
          </a:p>
        </p:txBody>
      </p:sp>
    </p:spTree>
    <p:extLst>
      <p:ext uri="{BB962C8B-B14F-4D97-AF65-F5344CB8AC3E}">
        <p14:creationId xmlns:p14="http://schemas.microsoft.com/office/powerpoint/2010/main" val="1179663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20</a:t>
            </a:fld>
            <a:endParaRPr lang="sv-SE" dirty="0"/>
          </a:p>
        </p:txBody>
      </p:sp>
    </p:spTree>
    <p:extLst>
      <p:ext uri="{BB962C8B-B14F-4D97-AF65-F5344CB8AC3E}">
        <p14:creationId xmlns:p14="http://schemas.microsoft.com/office/powerpoint/2010/main" val="2718685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21</a:t>
            </a:fld>
            <a:endParaRPr lang="sv-SE" dirty="0"/>
          </a:p>
        </p:txBody>
      </p:sp>
    </p:spTree>
    <p:extLst>
      <p:ext uri="{BB962C8B-B14F-4D97-AF65-F5344CB8AC3E}">
        <p14:creationId xmlns:p14="http://schemas.microsoft.com/office/powerpoint/2010/main" val="2378666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22</a:t>
            </a:fld>
            <a:endParaRPr lang="sv-SE" dirty="0"/>
          </a:p>
        </p:txBody>
      </p:sp>
    </p:spTree>
    <p:extLst>
      <p:ext uri="{BB962C8B-B14F-4D97-AF65-F5344CB8AC3E}">
        <p14:creationId xmlns:p14="http://schemas.microsoft.com/office/powerpoint/2010/main" val="1095050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23</a:t>
            </a:fld>
            <a:endParaRPr lang="sv-SE" dirty="0"/>
          </a:p>
        </p:txBody>
      </p:sp>
    </p:spTree>
    <p:extLst>
      <p:ext uri="{BB962C8B-B14F-4D97-AF65-F5344CB8AC3E}">
        <p14:creationId xmlns:p14="http://schemas.microsoft.com/office/powerpoint/2010/main" val="1086751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24</a:t>
            </a:fld>
            <a:endParaRPr lang="sv-SE" dirty="0"/>
          </a:p>
        </p:txBody>
      </p:sp>
    </p:spTree>
    <p:extLst>
      <p:ext uri="{BB962C8B-B14F-4D97-AF65-F5344CB8AC3E}">
        <p14:creationId xmlns:p14="http://schemas.microsoft.com/office/powerpoint/2010/main" val="2295465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25</a:t>
            </a:fld>
            <a:endParaRPr lang="sv-SE" dirty="0"/>
          </a:p>
        </p:txBody>
      </p:sp>
    </p:spTree>
    <p:extLst>
      <p:ext uri="{BB962C8B-B14F-4D97-AF65-F5344CB8AC3E}">
        <p14:creationId xmlns:p14="http://schemas.microsoft.com/office/powerpoint/2010/main" val="158658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26</a:t>
            </a:fld>
            <a:endParaRPr lang="sv-SE" dirty="0"/>
          </a:p>
        </p:txBody>
      </p:sp>
    </p:spTree>
    <p:extLst>
      <p:ext uri="{BB962C8B-B14F-4D97-AF65-F5344CB8AC3E}">
        <p14:creationId xmlns:p14="http://schemas.microsoft.com/office/powerpoint/2010/main" val="140235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27</a:t>
            </a:fld>
            <a:endParaRPr lang="sv-SE" dirty="0"/>
          </a:p>
        </p:txBody>
      </p:sp>
    </p:spTree>
    <p:extLst>
      <p:ext uri="{BB962C8B-B14F-4D97-AF65-F5344CB8AC3E}">
        <p14:creationId xmlns:p14="http://schemas.microsoft.com/office/powerpoint/2010/main" val="559794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28</a:t>
            </a:fld>
            <a:endParaRPr lang="sv-SE" dirty="0"/>
          </a:p>
        </p:txBody>
      </p:sp>
    </p:spTree>
    <p:extLst>
      <p:ext uri="{BB962C8B-B14F-4D97-AF65-F5344CB8AC3E}">
        <p14:creationId xmlns:p14="http://schemas.microsoft.com/office/powerpoint/2010/main" val="1180085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29</a:t>
            </a:fld>
            <a:endParaRPr lang="sv-SE" dirty="0"/>
          </a:p>
        </p:txBody>
      </p:sp>
    </p:spTree>
    <p:extLst>
      <p:ext uri="{BB962C8B-B14F-4D97-AF65-F5344CB8AC3E}">
        <p14:creationId xmlns:p14="http://schemas.microsoft.com/office/powerpoint/2010/main" val="1148296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30</a:t>
            </a:fld>
            <a:endParaRPr lang="sv-SE" dirty="0"/>
          </a:p>
        </p:txBody>
      </p:sp>
    </p:spTree>
    <p:extLst>
      <p:ext uri="{BB962C8B-B14F-4D97-AF65-F5344CB8AC3E}">
        <p14:creationId xmlns:p14="http://schemas.microsoft.com/office/powerpoint/2010/main" val="2951864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31</a:t>
            </a:fld>
            <a:endParaRPr lang="sv-SE" dirty="0"/>
          </a:p>
        </p:txBody>
      </p:sp>
    </p:spTree>
    <p:extLst>
      <p:ext uri="{BB962C8B-B14F-4D97-AF65-F5344CB8AC3E}">
        <p14:creationId xmlns:p14="http://schemas.microsoft.com/office/powerpoint/2010/main" val="397711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32</a:t>
            </a:fld>
            <a:endParaRPr lang="sv-SE" dirty="0"/>
          </a:p>
        </p:txBody>
      </p:sp>
    </p:spTree>
    <p:extLst>
      <p:ext uri="{BB962C8B-B14F-4D97-AF65-F5344CB8AC3E}">
        <p14:creationId xmlns:p14="http://schemas.microsoft.com/office/powerpoint/2010/main" val="3259503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33</a:t>
            </a:fld>
            <a:endParaRPr lang="sv-SE" dirty="0"/>
          </a:p>
        </p:txBody>
      </p:sp>
    </p:spTree>
    <p:extLst>
      <p:ext uri="{BB962C8B-B14F-4D97-AF65-F5344CB8AC3E}">
        <p14:creationId xmlns:p14="http://schemas.microsoft.com/office/powerpoint/2010/main" val="2713619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35</a:t>
            </a:fld>
            <a:endParaRPr lang="sv-SE" dirty="0"/>
          </a:p>
        </p:txBody>
      </p:sp>
    </p:spTree>
    <p:extLst>
      <p:ext uri="{BB962C8B-B14F-4D97-AF65-F5344CB8AC3E}">
        <p14:creationId xmlns:p14="http://schemas.microsoft.com/office/powerpoint/2010/main" val="2923281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36</a:t>
            </a:fld>
            <a:endParaRPr lang="sv-SE" dirty="0"/>
          </a:p>
        </p:txBody>
      </p:sp>
    </p:spTree>
    <p:extLst>
      <p:ext uri="{BB962C8B-B14F-4D97-AF65-F5344CB8AC3E}">
        <p14:creationId xmlns:p14="http://schemas.microsoft.com/office/powerpoint/2010/main" val="1662027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38</a:t>
            </a:fld>
            <a:endParaRPr lang="sv-SE" dirty="0"/>
          </a:p>
        </p:txBody>
      </p:sp>
    </p:spTree>
    <p:extLst>
      <p:ext uri="{BB962C8B-B14F-4D97-AF65-F5344CB8AC3E}">
        <p14:creationId xmlns:p14="http://schemas.microsoft.com/office/powerpoint/2010/main" val="2286322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39</a:t>
            </a:fld>
            <a:endParaRPr lang="sv-SE" dirty="0"/>
          </a:p>
        </p:txBody>
      </p:sp>
    </p:spTree>
    <p:extLst>
      <p:ext uri="{BB962C8B-B14F-4D97-AF65-F5344CB8AC3E}">
        <p14:creationId xmlns:p14="http://schemas.microsoft.com/office/powerpoint/2010/main" val="596435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40</a:t>
            </a:fld>
            <a:endParaRPr lang="sv-SE" dirty="0"/>
          </a:p>
        </p:txBody>
      </p:sp>
    </p:spTree>
    <p:extLst>
      <p:ext uri="{BB962C8B-B14F-4D97-AF65-F5344CB8AC3E}">
        <p14:creationId xmlns:p14="http://schemas.microsoft.com/office/powerpoint/2010/main" val="4242436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41</a:t>
            </a:fld>
            <a:endParaRPr lang="sv-SE" dirty="0"/>
          </a:p>
        </p:txBody>
      </p:sp>
    </p:spTree>
    <p:extLst>
      <p:ext uri="{BB962C8B-B14F-4D97-AF65-F5344CB8AC3E}">
        <p14:creationId xmlns:p14="http://schemas.microsoft.com/office/powerpoint/2010/main" val="2253833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42</a:t>
            </a:fld>
            <a:endParaRPr lang="sv-SE" dirty="0"/>
          </a:p>
        </p:txBody>
      </p:sp>
    </p:spTree>
    <p:extLst>
      <p:ext uri="{BB962C8B-B14F-4D97-AF65-F5344CB8AC3E}">
        <p14:creationId xmlns:p14="http://schemas.microsoft.com/office/powerpoint/2010/main" val="145658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43</a:t>
            </a:fld>
            <a:endParaRPr lang="sv-SE" dirty="0"/>
          </a:p>
        </p:txBody>
      </p:sp>
    </p:spTree>
    <p:extLst>
      <p:ext uri="{BB962C8B-B14F-4D97-AF65-F5344CB8AC3E}">
        <p14:creationId xmlns:p14="http://schemas.microsoft.com/office/powerpoint/2010/main" val="1303690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44</a:t>
            </a:fld>
            <a:endParaRPr lang="sv-SE" dirty="0"/>
          </a:p>
        </p:txBody>
      </p:sp>
    </p:spTree>
    <p:extLst>
      <p:ext uri="{BB962C8B-B14F-4D97-AF65-F5344CB8AC3E}">
        <p14:creationId xmlns:p14="http://schemas.microsoft.com/office/powerpoint/2010/main" val="3878067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46</a:t>
            </a:fld>
            <a:endParaRPr lang="sv-SE" dirty="0"/>
          </a:p>
        </p:txBody>
      </p:sp>
    </p:spTree>
    <p:extLst>
      <p:ext uri="{BB962C8B-B14F-4D97-AF65-F5344CB8AC3E}">
        <p14:creationId xmlns:p14="http://schemas.microsoft.com/office/powerpoint/2010/main" val="2590998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47</a:t>
            </a:fld>
            <a:endParaRPr lang="sv-SE" dirty="0"/>
          </a:p>
        </p:txBody>
      </p:sp>
    </p:spTree>
    <p:extLst>
      <p:ext uri="{BB962C8B-B14F-4D97-AF65-F5344CB8AC3E}">
        <p14:creationId xmlns:p14="http://schemas.microsoft.com/office/powerpoint/2010/main" val="1975339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 slide">
    <p:bg>
      <p:bgPr>
        <a:solidFill>
          <a:schemeClr val="accent1"/>
        </a:solidFill>
        <a:effectLst/>
      </p:bgPr>
    </p:bg>
    <p:spTree>
      <p:nvGrpSpPr>
        <p:cNvPr id="1" name=""/>
        <p:cNvGrpSpPr/>
        <p:nvPr/>
      </p:nvGrpSpPr>
      <p:grpSpPr>
        <a:xfrm>
          <a:off x="0" y="0"/>
          <a:ext cx="0" cy="0"/>
          <a:chOff x="0" y="0"/>
          <a:chExt cx="0" cy="0"/>
        </a:xfrm>
      </p:grpSpPr>
      <p:pic>
        <p:nvPicPr>
          <p:cNvPr id="4" name="Bild 3" descr="Logotype Karolinska Institutet.">
            <a:extLst>
              <a:ext uri="{FF2B5EF4-FFF2-40B4-BE49-F238E27FC236}">
                <a16:creationId xmlns:a16="http://schemas.microsoft.com/office/drawing/2014/main" id="{5C58A32B-CE37-00A7-BB2A-05D502F739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81478" y="262850"/>
            <a:ext cx="1691680" cy="704867"/>
          </a:xfrm>
          <a:prstGeom prst="rect">
            <a:avLst/>
          </a:prstGeom>
        </p:spPr>
      </p:pic>
      <p:sp>
        <p:nvSpPr>
          <p:cNvPr id="3074" name="Rectangle 2"/>
          <p:cNvSpPr>
            <a:spLocks noGrp="1" noChangeArrowheads="1"/>
          </p:cNvSpPr>
          <p:nvPr>
            <p:ph type="ctrTitle"/>
          </p:nvPr>
        </p:nvSpPr>
        <p:spPr>
          <a:xfrm>
            <a:off x="685800" y="1545332"/>
            <a:ext cx="7772400" cy="857250"/>
          </a:xfrm>
        </p:spPr>
        <p:txBody>
          <a:bodyPr anchor="ctr"/>
          <a:lstStyle>
            <a:lvl1pPr>
              <a:defRPr sz="3200" kern="1200" spc="-80" baseline="0">
                <a:solidFill>
                  <a:srgbClr val="FFFFFF"/>
                </a:solidFill>
              </a:defRPr>
            </a:lvl1pPr>
          </a:lstStyle>
          <a:p>
            <a:pPr lvl="0"/>
            <a:r>
              <a:rPr lang="en-US" noProof="0"/>
              <a:t>Click to edit Master title style</a:t>
            </a:r>
            <a:endParaRPr lang="sv-SE" noProof="0" dirty="0"/>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FFFFFF"/>
                </a:solidFill>
              </a:defRPr>
            </a:lvl1pPr>
          </a:lstStyle>
          <a:p>
            <a:pPr lvl="0"/>
            <a:r>
              <a:rPr lang="en-US" noProof="0"/>
              <a:t>Click to edit Master subtitle style</a:t>
            </a:r>
            <a:endParaRPr lang="sv-SE"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slide">
    <p:bg>
      <p:bgPr>
        <a:solidFill>
          <a:srgbClr val="EDF4F4"/>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45332"/>
            <a:ext cx="7772400" cy="857250"/>
          </a:xfrm>
        </p:spPr>
        <p:txBody>
          <a:bodyPr anchor="ctr"/>
          <a:lstStyle>
            <a:lvl1pPr>
              <a:defRPr sz="3200" spc="-50" baseline="0">
                <a:solidFill>
                  <a:srgbClr val="4F0433"/>
                </a:solidFill>
              </a:defRPr>
            </a:lvl1pPr>
          </a:lstStyle>
          <a:p>
            <a:pPr lvl="0"/>
            <a:r>
              <a:rPr lang="en-US" noProof="0"/>
              <a:t>Click to edit Master title style</a:t>
            </a:r>
            <a:endParaRPr lang="sv-SE" noProof="0" dirty="0"/>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4F0433"/>
                </a:solidFill>
              </a:defRPr>
            </a:lvl1pPr>
          </a:lstStyle>
          <a:p>
            <a:pPr lvl="0"/>
            <a:r>
              <a:rPr lang="en-US" noProof="0"/>
              <a:t>Click to edit Master subtitle style</a:t>
            </a:r>
            <a:endParaRPr lang="sv-SE" noProof="0" dirty="0"/>
          </a:p>
        </p:txBody>
      </p:sp>
      <p:sp>
        <p:nvSpPr>
          <p:cNvPr id="2" name="Platshållare för datum 1">
            <a:extLst>
              <a:ext uri="{FF2B5EF4-FFF2-40B4-BE49-F238E27FC236}">
                <a16:creationId xmlns:a16="http://schemas.microsoft.com/office/drawing/2014/main" id="{C603663C-E919-D6CC-C27C-A79DE2DB9078}"/>
              </a:ext>
            </a:extLst>
          </p:cNvPr>
          <p:cNvSpPr>
            <a:spLocks noGrp="1"/>
          </p:cNvSpPr>
          <p:nvPr>
            <p:ph type="dt" sz="half" idx="10"/>
          </p:nvPr>
        </p:nvSpPr>
        <p:spPr>
          <a:xfrm>
            <a:off x="6623447" y="5350510"/>
            <a:ext cx="36000" cy="171450"/>
          </a:xfrm>
        </p:spPr>
        <p:txBody>
          <a:bodyPr/>
          <a:lstStyle>
            <a:lvl1pPr>
              <a:defRPr sz="100"/>
            </a:lvl1pPr>
          </a:lstStyle>
          <a:p>
            <a:fld id="{0EA8BD54-E50F-4C4B-8A41-FFFBC681E23E}" type="datetime1">
              <a:rPr lang="en-GB" smtClean="0"/>
              <a:t>10/11/2024</a:t>
            </a:fld>
            <a:endParaRPr lang="sv-SE" dirty="0"/>
          </a:p>
        </p:txBody>
      </p:sp>
      <p:sp>
        <p:nvSpPr>
          <p:cNvPr id="3" name="Platshållare för sidfot 2">
            <a:extLst>
              <a:ext uri="{FF2B5EF4-FFF2-40B4-BE49-F238E27FC236}">
                <a16:creationId xmlns:a16="http://schemas.microsoft.com/office/drawing/2014/main" id="{1FA1C1BD-68FB-23DB-D315-C1BD717657EC}"/>
              </a:ext>
            </a:extLst>
          </p:cNvPr>
          <p:cNvSpPr>
            <a:spLocks noGrp="1"/>
          </p:cNvSpPr>
          <p:nvPr>
            <p:ph type="ftr" sz="quarter" idx="11"/>
          </p:nvPr>
        </p:nvSpPr>
        <p:spPr>
          <a:xfrm>
            <a:off x="255983" y="5352628"/>
            <a:ext cx="36000" cy="171450"/>
          </a:xfrm>
        </p:spPr>
        <p:txBody>
          <a:bodyPr/>
          <a:lstStyle>
            <a:lvl1pPr>
              <a:defRPr sz="100"/>
            </a:lvl1pPr>
          </a:lstStyle>
          <a:p>
            <a:r>
              <a:rPr lang="sv-SE"/>
              <a:t>Yunyang Deng</a:t>
            </a:r>
            <a:endParaRPr lang="sv-SE" dirty="0"/>
          </a:p>
        </p:txBody>
      </p:sp>
      <p:sp>
        <p:nvSpPr>
          <p:cNvPr id="4" name="Platshållare för bildnummer 3">
            <a:extLst>
              <a:ext uri="{FF2B5EF4-FFF2-40B4-BE49-F238E27FC236}">
                <a16:creationId xmlns:a16="http://schemas.microsoft.com/office/drawing/2014/main" id="{ABE92261-4993-1D09-0281-AF1AAACCC6F0}"/>
              </a:ext>
            </a:extLst>
          </p:cNvPr>
          <p:cNvSpPr>
            <a:spLocks noGrp="1"/>
          </p:cNvSpPr>
          <p:nvPr>
            <p:ph type="sldNum" sz="quarter" idx="12"/>
          </p:nvPr>
        </p:nvSpPr>
        <p:spPr>
          <a:xfrm>
            <a:off x="8299847" y="5350510"/>
            <a:ext cx="36000" cy="171450"/>
          </a:xfrm>
        </p:spPr>
        <p:txBody>
          <a:bodyPr/>
          <a:lstStyle>
            <a:lvl1pPr>
              <a:defRPr sz="100"/>
            </a:lvl1pPr>
          </a:lstStyle>
          <a:p>
            <a:fld id="{B5C8723E-5A40-4F9A-B83B-0F0B7FEF2706}" type="slidenum">
              <a:rPr lang="sv-SE" smtClean="0"/>
              <a:pPr/>
              <a:t>‹#›</a:t>
            </a:fld>
            <a:endParaRPr lang="sv-SE" dirty="0"/>
          </a:p>
        </p:txBody>
      </p:sp>
    </p:spTree>
    <p:extLst>
      <p:ext uri="{BB962C8B-B14F-4D97-AF65-F5344CB8AC3E}">
        <p14:creationId xmlns:p14="http://schemas.microsoft.com/office/powerpoint/2010/main" val="163379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en-US"/>
              <a:t>Click to edit Master title style</a:t>
            </a:r>
            <a:endParaRPr lang="sv-SE" dirty="0"/>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Yunyang Deng</a:t>
            </a:r>
            <a:endParaRPr lang="sv-SE" dirty="0"/>
          </a:p>
        </p:txBody>
      </p:sp>
      <p:sp>
        <p:nvSpPr>
          <p:cNvPr id="4" name="Platshållare för datum 3"/>
          <p:cNvSpPr>
            <a:spLocks noGrp="1"/>
          </p:cNvSpPr>
          <p:nvPr>
            <p:ph type="dt" sz="half" idx="10"/>
          </p:nvPr>
        </p:nvSpPr>
        <p:spPr/>
        <p:txBody>
          <a:bodyPr/>
          <a:lstStyle>
            <a:lvl1pPr>
              <a:defRPr/>
            </a:lvl1pPr>
          </a:lstStyle>
          <a:p>
            <a:fld id="{A5E9E883-4DC4-4DEF-8A2B-718509DEC054}" type="datetime1">
              <a:rPr lang="en-GB" smtClean="0"/>
              <a:t>10/11/2024</a:t>
            </a:fld>
            <a:endParaRPr lang="sv-SE" dirty="0"/>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a:pPr/>
              <a:t>‹#›</a:t>
            </a:fld>
            <a:endParaRPr lang="sv-SE" dirty="0"/>
          </a:p>
        </p:txBody>
      </p:sp>
    </p:spTree>
    <p:extLst>
      <p:ext uri="{BB962C8B-B14F-4D97-AF65-F5344CB8AC3E}">
        <p14:creationId xmlns:p14="http://schemas.microsoft.com/office/powerpoint/2010/main" val="3512632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line + 2 content parts">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75CC17-B226-9EC7-7062-ECD0FA065757}"/>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sv-SE" dirty="0"/>
          </a:p>
        </p:txBody>
      </p:sp>
      <p:sp>
        <p:nvSpPr>
          <p:cNvPr id="9" name="Rectangle 3">
            <a:extLst>
              <a:ext uri="{FF2B5EF4-FFF2-40B4-BE49-F238E27FC236}">
                <a16:creationId xmlns:a16="http://schemas.microsoft.com/office/drawing/2014/main" id="{B73CEA02-8FD8-B27D-7351-D598B5116632}"/>
              </a:ext>
            </a:extLst>
          </p:cNvPr>
          <p:cNvSpPr>
            <a:spLocks noGrp="1" noChangeArrowheads="1"/>
          </p:cNvSpPr>
          <p:nvPr>
            <p:ph idx="13"/>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Platshållare för innehåll 3"/>
          <p:cNvSpPr>
            <a:spLocks noGrp="1"/>
          </p:cNvSpPr>
          <p:nvPr>
            <p:ph sz="half" idx="2"/>
          </p:nvPr>
        </p:nvSpPr>
        <p:spPr>
          <a:xfrm>
            <a:off x="4711200" y="1403857"/>
            <a:ext cx="4170040" cy="3189163"/>
          </a:xfrm>
        </p:spPr>
        <p:txBody>
          <a:bodyPr/>
          <a:lstStyle>
            <a:lvl1pPr>
              <a:defRPr sz="2000"/>
            </a:lvl1pPr>
            <a:lvl2pPr>
              <a:defRPr sz="1800"/>
            </a:lvl2pPr>
            <a:lvl3pPr>
              <a:defRPr sz="1600"/>
            </a:lvl3pPr>
            <a:lvl4pPr>
              <a:defRPr sz="14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Platshållare för sidfot 2">
            <a:extLst>
              <a:ext uri="{FF2B5EF4-FFF2-40B4-BE49-F238E27FC236}">
                <a16:creationId xmlns:a16="http://schemas.microsoft.com/office/drawing/2014/main" id="{BBC55AFF-EEAC-CC84-7EDE-436AC101B92B}"/>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Yunyang Deng</a:t>
            </a:r>
            <a:endParaRPr lang="sv-SE" dirty="0"/>
          </a:p>
        </p:txBody>
      </p:sp>
      <p:sp>
        <p:nvSpPr>
          <p:cNvPr id="5" name="Platshållare för datum 4"/>
          <p:cNvSpPr>
            <a:spLocks noGrp="1"/>
          </p:cNvSpPr>
          <p:nvPr>
            <p:ph type="dt" sz="half" idx="10"/>
          </p:nvPr>
        </p:nvSpPr>
        <p:spPr/>
        <p:txBody>
          <a:bodyPr/>
          <a:lstStyle>
            <a:lvl1pPr>
              <a:defRPr/>
            </a:lvl1pPr>
          </a:lstStyle>
          <a:p>
            <a:fld id="{A80698CB-E64C-4B71-B138-FED1DBA58A76}" type="datetime1">
              <a:rPr lang="en-GB" smtClean="0"/>
              <a:t>10/11/2024</a:t>
            </a:fld>
            <a:endParaRPr lang="sv-SE" dirty="0"/>
          </a:p>
        </p:txBody>
      </p:sp>
      <p:sp>
        <p:nvSpPr>
          <p:cNvPr id="7" name="Platshållare för bildnummer 6"/>
          <p:cNvSpPr>
            <a:spLocks noGrp="1"/>
          </p:cNvSpPr>
          <p:nvPr>
            <p:ph type="sldNum" sz="quarter" idx="12"/>
          </p:nvPr>
        </p:nvSpPr>
        <p:spPr/>
        <p:txBody>
          <a:bodyPr/>
          <a:lstStyle>
            <a:lvl1pPr>
              <a:defRPr/>
            </a:lvl1pPr>
          </a:lstStyle>
          <a:p>
            <a:fld id="{719C98C6-00F0-4387-A9BA-FB521E0564CA}" type="slidenum">
              <a:rPr lang="sv-SE"/>
              <a:pPr/>
              <a:t>‹#›</a:t>
            </a:fld>
            <a:endParaRPr lang="sv-SE" dirty="0"/>
          </a:p>
        </p:txBody>
      </p:sp>
    </p:spTree>
    <p:extLst>
      <p:ext uri="{BB962C8B-B14F-4D97-AF65-F5344CB8AC3E}">
        <p14:creationId xmlns:p14="http://schemas.microsoft.com/office/powerpoint/2010/main" val="216848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frame">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A0504E30-026F-2F4E-8AA4-42B2AD69F803}"/>
              </a:ext>
            </a:extLst>
          </p:cNvPr>
          <p:cNvSpPr>
            <a:spLocks noGrp="1"/>
          </p:cNvSpPr>
          <p:nvPr>
            <p:ph sz="quarter" idx="13" hasCustomPrompt="1"/>
          </p:nvPr>
        </p:nvSpPr>
        <p:spPr>
          <a:xfrm>
            <a:off x="0" y="0"/>
            <a:ext cx="9144000" cy="5143500"/>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Font typeface="Arial" panose="020B0604020202020204" pitchFamily="34" charset="0"/>
              <a:buNone/>
              <a:defRPr/>
            </a:lvl5pPr>
          </a:lstStyle>
          <a:p>
            <a:pPr lvl="0"/>
            <a:r>
              <a:rPr lang="en-US" dirty="0"/>
              <a:t>Click the first or second icon in the second row of icons to insert an image</a:t>
            </a:r>
            <a:endParaRPr lang="en-GB" dirty="0"/>
          </a:p>
        </p:txBody>
      </p:sp>
    </p:spTree>
    <p:extLst>
      <p:ext uri="{BB962C8B-B14F-4D97-AF65-F5344CB8AC3E}">
        <p14:creationId xmlns:p14="http://schemas.microsoft.com/office/powerpoint/2010/main" val="2120383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 1 content and 1 image">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6C309769-9796-3F4C-16EC-30D95F72728F}"/>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sv-SE" dirty="0"/>
          </a:p>
        </p:txBody>
      </p:sp>
      <p:sp>
        <p:nvSpPr>
          <p:cNvPr id="13" name="Rectangle 3">
            <a:extLst>
              <a:ext uri="{FF2B5EF4-FFF2-40B4-BE49-F238E27FC236}">
                <a16:creationId xmlns:a16="http://schemas.microsoft.com/office/drawing/2014/main" id="{0AA63C4E-0A70-530E-97DF-2D2B5352F878}"/>
              </a:ext>
            </a:extLst>
          </p:cNvPr>
          <p:cNvSpPr>
            <a:spLocks noGrp="1" noChangeArrowheads="1"/>
          </p:cNvSpPr>
          <p:nvPr>
            <p:ph idx="15"/>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Platshållare för sidfot 2">
            <a:extLst>
              <a:ext uri="{FF2B5EF4-FFF2-40B4-BE49-F238E27FC236}">
                <a16:creationId xmlns:a16="http://schemas.microsoft.com/office/drawing/2014/main" id="{B1D2BA1C-0344-BC2E-84D4-95E7F2FD763C}"/>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Yunyang Deng</a:t>
            </a:r>
            <a:endParaRPr lang="sv-SE" dirty="0"/>
          </a:p>
        </p:txBody>
      </p:sp>
      <p:sp>
        <p:nvSpPr>
          <p:cNvPr id="2" name="Platshållare för datum 1"/>
          <p:cNvSpPr>
            <a:spLocks noGrp="1"/>
          </p:cNvSpPr>
          <p:nvPr>
            <p:ph type="dt" sz="half" idx="10"/>
          </p:nvPr>
        </p:nvSpPr>
        <p:spPr/>
        <p:txBody>
          <a:bodyPr/>
          <a:lstStyle>
            <a:lvl1pPr>
              <a:defRPr/>
            </a:lvl1pPr>
          </a:lstStyle>
          <a:p>
            <a:fld id="{3C35CB89-0EC9-4FB4-BC8F-232CFD9DB7A2}" type="datetime1">
              <a:rPr lang="en-GB" smtClean="0"/>
              <a:t>10/11/2024</a:t>
            </a:fld>
            <a:endParaRPr lang="sv-SE" dirty="0"/>
          </a:p>
        </p:txBody>
      </p:sp>
      <p:sp>
        <p:nvSpPr>
          <p:cNvPr id="4" name="Platshållare för bildnummer 3"/>
          <p:cNvSpPr>
            <a:spLocks noGrp="1"/>
          </p:cNvSpPr>
          <p:nvPr>
            <p:ph type="sldNum" sz="quarter" idx="12"/>
          </p:nvPr>
        </p:nvSpPr>
        <p:spPr/>
        <p:txBody>
          <a:bodyPr/>
          <a:lstStyle>
            <a:lvl1pPr>
              <a:defRPr/>
            </a:lvl1pPr>
          </a:lstStyle>
          <a:p>
            <a:fld id="{E4B570BB-7289-4069-9D4A-2FAE4107D42A}" type="slidenum">
              <a:rPr lang="sv-SE"/>
              <a:pPr/>
              <a:t>‹#›</a:t>
            </a:fld>
            <a:endParaRPr lang="sv-SE" dirty="0"/>
          </a:p>
        </p:txBody>
      </p:sp>
      <p:sp>
        <p:nvSpPr>
          <p:cNvPr id="6" name="Platshållare för innehåll 5">
            <a:extLst>
              <a:ext uri="{FF2B5EF4-FFF2-40B4-BE49-F238E27FC236}">
                <a16:creationId xmlns:a16="http://schemas.microsoft.com/office/drawing/2014/main" id="{932F5674-CEDF-3242-F062-BFE26C95349A}"/>
              </a:ext>
            </a:extLst>
          </p:cNvPr>
          <p:cNvSpPr>
            <a:spLocks noGrp="1"/>
          </p:cNvSpPr>
          <p:nvPr>
            <p:ph sz="quarter" idx="16" hasCustomPrompt="1"/>
          </p:nvPr>
        </p:nvSpPr>
        <p:spPr>
          <a:xfrm>
            <a:off x="4711200" y="1404631"/>
            <a:ext cx="4170040" cy="3188389"/>
          </a:xfrm>
        </p:spPr>
        <p:txBody>
          <a:bodyPr/>
          <a:lstStyle>
            <a:lvl1pPr marL="0" indent="0">
              <a:buNone/>
              <a:defRPr sz="1400"/>
            </a:lvl1pPr>
          </a:lstStyle>
          <a:p>
            <a:pPr lvl="0"/>
            <a:r>
              <a:rPr lang="en-US" dirty="0"/>
              <a:t>Click the first or second icon in the second row of icons to insert an image</a:t>
            </a:r>
            <a:endParaRPr lang="en-GB" dirty="0"/>
          </a:p>
        </p:txBody>
      </p:sp>
    </p:spTree>
    <p:extLst>
      <p:ext uri="{BB962C8B-B14F-4D97-AF65-F5344CB8AC3E}">
        <p14:creationId xmlns:p14="http://schemas.microsoft.com/office/powerpoint/2010/main" val="82723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 2 images">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6AB09F81-3DF8-1100-91E4-2C1919909396}"/>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sv-SE" dirty="0"/>
          </a:p>
        </p:txBody>
      </p:sp>
      <p:sp>
        <p:nvSpPr>
          <p:cNvPr id="2" name="Platshållare för sidfot 2">
            <a:extLst>
              <a:ext uri="{FF2B5EF4-FFF2-40B4-BE49-F238E27FC236}">
                <a16:creationId xmlns:a16="http://schemas.microsoft.com/office/drawing/2014/main" id="{372DAC4F-41A4-C8F3-1E26-84893299D9BA}"/>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Yunyang Deng</a:t>
            </a:r>
            <a:endParaRPr lang="sv-SE" dirty="0"/>
          </a:p>
        </p:txBody>
      </p:sp>
      <p:sp>
        <p:nvSpPr>
          <p:cNvPr id="5" name="Platshållare för datum 4"/>
          <p:cNvSpPr>
            <a:spLocks noGrp="1"/>
          </p:cNvSpPr>
          <p:nvPr>
            <p:ph type="dt" sz="half" idx="10"/>
          </p:nvPr>
        </p:nvSpPr>
        <p:spPr/>
        <p:txBody>
          <a:bodyPr/>
          <a:lstStyle>
            <a:lvl1pPr>
              <a:defRPr/>
            </a:lvl1pPr>
          </a:lstStyle>
          <a:p>
            <a:fld id="{86DC9745-CC4C-4C09-89D0-EEA58EF3CF88}" type="datetime1">
              <a:rPr lang="en-GB" smtClean="0"/>
              <a:t>10/11/2024</a:t>
            </a:fld>
            <a:endParaRPr lang="sv-SE" dirty="0"/>
          </a:p>
        </p:txBody>
      </p:sp>
      <p:sp>
        <p:nvSpPr>
          <p:cNvPr id="7" name="Platshållare för bildnummer 6"/>
          <p:cNvSpPr>
            <a:spLocks noGrp="1"/>
          </p:cNvSpPr>
          <p:nvPr>
            <p:ph type="sldNum" sz="quarter" idx="12"/>
          </p:nvPr>
        </p:nvSpPr>
        <p:spPr/>
        <p:txBody>
          <a:bodyPr/>
          <a:lstStyle>
            <a:lvl1pPr>
              <a:defRPr/>
            </a:lvl1pPr>
          </a:lstStyle>
          <a:p>
            <a:fld id="{73E6EECC-44D8-4442-87AA-D47F74CC81A2}" type="slidenum">
              <a:rPr lang="sv-SE"/>
              <a:pPr/>
              <a:t>‹#›</a:t>
            </a:fld>
            <a:endParaRPr lang="sv-SE" dirty="0"/>
          </a:p>
        </p:txBody>
      </p:sp>
      <p:sp>
        <p:nvSpPr>
          <p:cNvPr id="4" name="Platshållare för innehåll 3">
            <a:extLst>
              <a:ext uri="{FF2B5EF4-FFF2-40B4-BE49-F238E27FC236}">
                <a16:creationId xmlns:a16="http://schemas.microsoft.com/office/drawing/2014/main" id="{5F22D20B-A38A-2C1F-3498-AC2B7335FC09}"/>
              </a:ext>
            </a:extLst>
          </p:cNvPr>
          <p:cNvSpPr>
            <a:spLocks noGrp="1"/>
          </p:cNvSpPr>
          <p:nvPr>
            <p:ph sz="quarter" idx="15" hasCustomPrompt="1"/>
          </p:nvPr>
        </p:nvSpPr>
        <p:spPr>
          <a:xfrm>
            <a:off x="4711200" y="1404631"/>
            <a:ext cx="4170040" cy="3188389"/>
          </a:xfrm>
        </p:spPr>
        <p:txBody>
          <a:bodyPr/>
          <a:lstStyle>
            <a:lvl1pPr marL="0" indent="0">
              <a:buNone/>
              <a:defRPr sz="1400"/>
            </a:lvl1pPr>
          </a:lstStyle>
          <a:p>
            <a:pPr lvl="0"/>
            <a:r>
              <a:rPr lang="en-US" dirty="0"/>
              <a:t>Click the first or second icon in the second row of icons to insert an image</a:t>
            </a:r>
            <a:endParaRPr lang="en-GB" dirty="0"/>
          </a:p>
        </p:txBody>
      </p:sp>
      <p:sp>
        <p:nvSpPr>
          <p:cNvPr id="8" name="Platshållare för innehåll 7">
            <a:extLst>
              <a:ext uri="{FF2B5EF4-FFF2-40B4-BE49-F238E27FC236}">
                <a16:creationId xmlns:a16="http://schemas.microsoft.com/office/drawing/2014/main" id="{FFBD3AD7-6C44-F3A0-2593-5418DFBAB09D}"/>
              </a:ext>
            </a:extLst>
          </p:cNvPr>
          <p:cNvSpPr>
            <a:spLocks noGrp="1"/>
          </p:cNvSpPr>
          <p:nvPr>
            <p:ph sz="quarter" idx="16" hasCustomPrompt="1"/>
          </p:nvPr>
        </p:nvSpPr>
        <p:spPr>
          <a:xfrm>
            <a:off x="255971" y="1401312"/>
            <a:ext cx="4170038" cy="3193712"/>
          </a:xfrm>
        </p:spPr>
        <p:txBody>
          <a:bodyPr/>
          <a:lstStyle>
            <a:lvl1pPr marL="0" indent="0">
              <a:buNone/>
              <a:defRPr sz="1400"/>
            </a:lvl1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b="0" i="0" u="none" strike="noStrike" baseline="0" dirty="0">
                <a:solidFill>
                  <a:srgbClr val="000000"/>
                </a:solidFill>
                <a:latin typeface="DM Sans" pitchFamily="2" charset="0"/>
              </a:rPr>
              <a:t>Click the first or second icon in the second row of icons to insert an image</a:t>
            </a:r>
            <a:endParaRPr lang="en-GB" b="0" i="0" u="none" strike="noStrike" baseline="0" dirty="0">
              <a:solidFill>
                <a:srgbClr val="000000"/>
              </a:solidFill>
              <a:latin typeface="DM Sans" pitchFamily="2" charset="0"/>
            </a:endParaRPr>
          </a:p>
        </p:txBody>
      </p:sp>
    </p:spTree>
    <p:extLst>
      <p:ext uri="{BB962C8B-B14F-4D97-AF65-F5344CB8AC3E}">
        <p14:creationId xmlns:p14="http://schemas.microsoft.com/office/powerpoint/2010/main" val="365799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 2 images m caption">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dirty="0"/>
          </a:p>
        </p:txBody>
      </p:sp>
      <p:sp>
        <p:nvSpPr>
          <p:cNvPr id="10" name="Platshållare för text 9"/>
          <p:cNvSpPr>
            <a:spLocks noGrp="1"/>
          </p:cNvSpPr>
          <p:nvPr>
            <p:ph type="body" sz="quarter" idx="15"/>
          </p:nvPr>
        </p:nvSpPr>
        <p:spPr>
          <a:xfrm>
            <a:off x="255971" y="4016459"/>
            <a:ext cx="4170039" cy="578499"/>
          </a:xfrm>
        </p:spPr>
        <p:txBody>
          <a:bodyPr/>
          <a:lstStyle>
            <a:lvl1pPr marL="0" indent="0">
              <a:buNone/>
              <a:defRPr sz="1600"/>
            </a:lvl1pPr>
          </a:lstStyle>
          <a:p>
            <a:pPr lvl="0"/>
            <a:r>
              <a:rPr lang="en-US"/>
              <a:t>Click to edit Master text styles</a:t>
            </a:r>
          </a:p>
        </p:txBody>
      </p:sp>
      <p:sp>
        <p:nvSpPr>
          <p:cNvPr id="11" name="Platshållare för text 9"/>
          <p:cNvSpPr>
            <a:spLocks noGrp="1"/>
          </p:cNvSpPr>
          <p:nvPr>
            <p:ph type="body" sz="quarter" idx="16"/>
          </p:nvPr>
        </p:nvSpPr>
        <p:spPr>
          <a:xfrm>
            <a:off x="4711200" y="4016459"/>
            <a:ext cx="4170039" cy="574675"/>
          </a:xfrm>
        </p:spPr>
        <p:txBody>
          <a:bodyPr/>
          <a:lstStyle>
            <a:lvl1pPr marL="0" indent="0">
              <a:buNone/>
              <a:defRPr sz="1600"/>
            </a:lvl1pPr>
          </a:lstStyle>
          <a:p>
            <a:pPr lvl="0"/>
            <a:r>
              <a:rPr lang="en-US"/>
              <a:t>Click to edit Master text styles</a:t>
            </a:r>
          </a:p>
        </p:txBody>
      </p:sp>
      <p:sp>
        <p:nvSpPr>
          <p:cNvPr id="4" name="Platshållare för sidfot 2">
            <a:extLst>
              <a:ext uri="{FF2B5EF4-FFF2-40B4-BE49-F238E27FC236}">
                <a16:creationId xmlns:a16="http://schemas.microsoft.com/office/drawing/2014/main" id="{D069920A-1206-9BEB-B428-2FE026E7B3E3}"/>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Yunyang Deng</a:t>
            </a:r>
            <a:endParaRPr lang="sv-SE" dirty="0"/>
          </a:p>
        </p:txBody>
      </p:sp>
      <p:sp>
        <p:nvSpPr>
          <p:cNvPr id="3" name="Platshållare för datum 2"/>
          <p:cNvSpPr>
            <a:spLocks noGrp="1"/>
          </p:cNvSpPr>
          <p:nvPr>
            <p:ph type="dt" sz="half" idx="10"/>
          </p:nvPr>
        </p:nvSpPr>
        <p:spPr/>
        <p:txBody>
          <a:bodyPr/>
          <a:lstStyle/>
          <a:p>
            <a:fld id="{A6B8CBA0-4637-487A-85C8-D26A976F0027}" type="datetime1">
              <a:rPr lang="en-GB" smtClean="0"/>
              <a:t>10/11/2024</a:t>
            </a:fld>
            <a:endParaRPr lang="sv-SE" dirty="0"/>
          </a:p>
        </p:txBody>
      </p:sp>
      <p:sp>
        <p:nvSpPr>
          <p:cNvPr id="5" name="Platshållare för bildnummer 4"/>
          <p:cNvSpPr>
            <a:spLocks noGrp="1"/>
          </p:cNvSpPr>
          <p:nvPr>
            <p:ph type="sldNum" sz="quarter" idx="12"/>
          </p:nvPr>
        </p:nvSpPr>
        <p:spPr/>
        <p:txBody>
          <a:bodyPr/>
          <a:lstStyle/>
          <a:p>
            <a:fld id="{B5C8723E-5A40-4F9A-B83B-0F0B7FEF2706}" type="slidenum">
              <a:rPr lang="sv-SE" smtClean="0"/>
              <a:pPr/>
              <a:t>‹#›</a:t>
            </a:fld>
            <a:endParaRPr lang="sv-SE" dirty="0"/>
          </a:p>
        </p:txBody>
      </p:sp>
      <p:sp>
        <p:nvSpPr>
          <p:cNvPr id="7" name="Platshållare för innehåll 6">
            <a:extLst>
              <a:ext uri="{FF2B5EF4-FFF2-40B4-BE49-F238E27FC236}">
                <a16:creationId xmlns:a16="http://schemas.microsoft.com/office/drawing/2014/main" id="{BA1DA48D-062A-3C0F-2375-4EA717C42C58}"/>
              </a:ext>
            </a:extLst>
          </p:cNvPr>
          <p:cNvSpPr>
            <a:spLocks noGrp="1"/>
          </p:cNvSpPr>
          <p:nvPr>
            <p:ph sz="quarter" idx="17" hasCustomPrompt="1"/>
          </p:nvPr>
        </p:nvSpPr>
        <p:spPr>
          <a:xfrm>
            <a:off x="255971" y="1401312"/>
            <a:ext cx="4170038" cy="2520145"/>
          </a:xfrm>
        </p:spPr>
        <p:txBody>
          <a:bodyPr/>
          <a:lstStyle>
            <a:lvl1pPr marL="0" indent="0">
              <a:buNone/>
              <a:defRPr sz="1400"/>
            </a:lvl1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b="0" i="0" u="none" strike="noStrike" baseline="0" dirty="0">
                <a:solidFill>
                  <a:srgbClr val="000000"/>
                </a:solidFill>
                <a:latin typeface="DM Sans" pitchFamily="2" charset="0"/>
              </a:rPr>
              <a:t>Click the first or second icon in the second row of icons to insert an image</a:t>
            </a:r>
            <a:endParaRPr lang="en-GB" dirty="0"/>
          </a:p>
        </p:txBody>
      </p:sp>
      <p:sp>
        <p:nvSpPr>
          <p:cNvPr id="9" name="Platshållare för innehåll 8">
            <a:extLst>
              <a:ext uri="{FF2B5EF4-FFF2-40B4-BE49-F238E27FC236}">
                <a16:creationId xmlns:a16="http://schemas.microsoft.com/office/drawing/2014/main" id="{33CB555F-D425-F70E-7236-981C45B2BAFA}"/>
              </a:ext>
            </a:extLst>
          </p:cNvPr>
          <p:cNvSpPr>
            <a:spLocks noGrp="1"/>
          </p:cNvSpPr>
          <p:nvPr>
            <p:ph sz="quarter" idx="18" hasCustomPrompt="1"/>
          </p:nvPr>
        </p:nvSpPr>
        <p:spPr>
          <a:xfrm>
            <a:off x="4711200" y="1404632"/>
            <a:ext cx="4170040" cy="2516826"/>
          </a:xfrm>
        </p:spPr>
        <p:txBody>
          <a:bodyPr/>
          <a:lstStyle>
            <a:lvl1pPr marL="0" indent="0">
              <a:buNone/>
              <a:defRPr sz="1400"/>
            </a:lvl1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b="0" i="0" u="none" strike="noStrike" baseline="0" dirty="0">
                <a:solidFill>
                  <a:srgbClr val="000000"/>
                </a:solidFill>
                <a:latin typeface="DM Sans" pitchFamily="2" charset="0"/>
              </a:rPr>
              <a:t>Click the first or second icon in the second row of icons to insert an image</a:t>
            </a:r>
            <a:endParaRPr lang="en-GB" b="0" i="0" u="none" strike="noStrike" baseline="0" dirty="0">
              <a:solidFill>
                <a:srgbClr val="000000"/>
              </a:solidFill>
              <a:latin typeface="DM Sans" pitchFamily="2" charset="0"/>
            </a:endParaRPr>
          </a:p>
        </p:txBody>
      </p:sp>
    </p:spTree>
    <p:extLst>
      <p:ext uri="{BB962C8B-B14F-4D97-AF65-F5344CB8AC3E}">
        <p14:creationId xmlns:p14="http://schemas.microsoft.com/office/powerpoint/2010/main" val="2201580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1"/>
        </a:solidFill>
        <a:effectLst/>
      </p:bgPr>
    </p:bg>
    <p:spTree>
      <p:nvGrpSpPr>
        <p:cNvPr id="1" name=""/>
        <p:cNvGrpSpPr/>
        <p:nvPr/>
      </p:nvGrpSpPr>
      <p:grpSpPr>
        <a:xfrm>
          <a:off x="0" y="0"/>
          <a:ext cx="0" cy="0"/>
          <a:chOff x="0" y="0"/>
          <a:chExt cx="0" cy="0"/>
        </a:xfrm>
      </p:grpSpPr>
      <p:pic>
        <p:nvPicPr>
          <p:cNvPr id="3" name="Bild 2" descr="Logotype Karolinska Institutet.">
            <a:extLst>
              <a:ext uri="{FF2B5EF4-FFF2-40B4-BE49-F238E27FC236}">
                <a16:creationId xmlns:a16="http://schemas.microsoft.com/office/drawing/2014/main" id="{7AC1AD67-1AF6-B109-ABEC-31FF3DEF09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1873946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losing slide and text">
    <p:bg>
      <p:bgPr>
        <a:solidFill>
          <a:schemeClr val="accent1"/>
        </a:solidFill>
        <a:effectLst/>
      </p:bgPr>
    </p:bg>
    <p:spTree>
      <p:nvGrpSpPr>
        <p:cNvPr id="1" name=""/>
        <p:cNvGrpSpPr/>
        <p:nvPr/>
      </p:nvGrpSpPr>
      <p:grpSpPr>
        <a:xfrm>
          <a:off x="0" y="0"/>
          <a:ext cx="0" cy="0"/>
          <a:chOff x="0" y="0"/>
          <a:chExt cx="0" cy="0"/>
        </a:xfrm>
      </p:grpSpPr>
      <p:sp>
        <p:nvSpPr>
          <p:cNvPr id="3" name="Platshållare för text 9">
            <a:extLst>
              <a:ext uri="{FF2B5EF4-FFF2-40B4-BE49-F238E27FC236}">
                <a16:creationId xmlns:a16="http://schemas.microsoft.com/office/drawing/2014/main" id="{28D153B6-736E-604E-CC38-30ABDB634687}"/>
              </a:ext>
            </a:extLst>
          </p:cNvPr>
          <p:cNvSpPr>
            <a:spLocks noGrp="1"/>
          </p:cNvSpPr>
          <p:nvPr>
            <p:ph type="body" sz="quarter" idx="15"/>
          </p:nvPr>
        </p:nvSpPr>
        <p:spPr>
          <a:xfrm>
            <a:off x="255971" y="4299942"/>
            <a:ext cx="8564501" cy="578499"/>
          </a:xfrm>
        </p:spPr>
        <p:txBody>
          <a:bodyPr/>
          <a:lstStyle>
            <a:lvl1pPr marL="0" indent="0">
              <a:buNone/>
              <a:defRPr sz="1600">
                <a:solidFill>
                  <a:schemeClr val="bg1"/>
                </a:solidFill>
              </a:defRPr>
            </a:lvl1pPr>
          </a:lstStyle>
          <a:p>
            <a:pPr lvl="0"/>
            <a:r>
              <a:rPr lang="en-US"/>
              <a:t>Click to edit Master text styles</a:t>
            </a:r>
          </a:p>
        </p:txBody>
      </p:sp>
      <p:pic>
        <p:nvPicPr>
          <p:cNvPr id="4" name="Bild 3" descr="Logotype Karolinska Institutet.">
            <a:extLst>
              <a:ext uri="{FF2B5EF4-FFF2-40B4-BE49-F238E27FC236}">
                <a16:creationId xmlns:a16="http://schemas.microsoft.com/office/drawing/2014/main" id="{1A2DD4E6-57FC-99BA-083F-4F5711AA37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2043686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5983" y="339502"/>
            <a:ext cx="8625257"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bakgrundsrubriken</a:t>
            </a:r>
          </a:p>
        </p:txBody>
      </p:sp>
      <p:sp>
        <p:nvSpPr>
          <p:cNvPr id="1027" name="Rectangle 3"/>
          <p:cNvSpPr>
            <a:spLocks noGrp="1" noChangeArrowheads="1"/>
          </p:cNvSpPr>
          <p:nvPr>
            <p:ph type="body" idx="1"/>
          </p:nvPr>
        </p:nvSpPr>
        <p:spPr bwMode="auto">
          <a:xfrm>
            <a:off x="255983" y="1402830"/>
            <a:ext cx="8630513" cy="318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3" name="Platshållare för sidfot 2">
            <a:extLst>
              <a:ext uri="{FF2B5EF4-FFF2-40B4-BE49-F238E27FC236}">
                <a16:creationId xmlns:a16="http://schemas.microsoft.com/office/drawing/2014/main" id="{C2080A6F-57B1-B9B7-BFFB-9C38D4F13FE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chemeClr val="accent1"/>
                </a:solidFill>
                <a:latin typeface="+mn-lt"/>
              </a:defRPr>
            </a:lvl1pPr>
          </a:lstStyle>
          <a:p>
            <a:r>
              <a:rPr lang="sv-SE"/>
              <a:t>Yunyang Deng</a:t>
            </a:r>
            <a:endParaRPr lang="sv-SE" dirty="0"/>
          </a:p>
        </p:txBody>
      </p:sp>
      <p:sp>
        <p:nvSpPr>
          <p:cNvPr id="1028" name="Rectangle 4"/>
          <p:cNvSpPr>
            <a:spLocks noGrp="1" noChangeArrowheads="1"/>
          </p:cNvSpPr>
          <p:nvPr>
            <p:ph type="dt" sz="half" idx="2"/>
          </p:nvPr>
        </p:nvSpPr>
        <p:spPr bwMode="auto">
          <a:xfrm>
            <a:off x="6623447" y="4788233"/>
            <a:ext cx="19050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solidFill>
                  <a:schemeClr val="accent1"/>
                </a:solidFill>
                <a:latin typeface="+mn-lt"/>
              </a:defRPr>
            </a:lvl1pPr>
          </a:lstStyle>
          <a:p>
            <a:fld id="{81926F1A-E4CC-4509-B4B9-7609FF86C8A4}" type="datetime1">
              <a:rPr lang="en-GB" smtClean="0"/>
              <a:t>10/11/2024</a:t>
            </a:fld>
            <a:endParaRPr lang="sv-SE" dirty="0"/>
          </a:p>
        </p:txBody>
      </p:sp>
      <p:sp>
        <p:nvSpPr>
          <p:cNvPr id="1030" name="Rectangle 6"/>
          <p:cNvSpPr>
            <a:spLocks noGrp="1" noChangeArrowheads="1"/>
          </p:cNvSpPr>
          <p:nvPr>
            <p:ph type="sldNum" sz="quarter" idx="4"/>
          </p:nvPr>
        </p:nvSpPr>
        <p:spPr bwMode="auto">
          <a:xfrm>
            <a:off x="8299847" y="4788233"/>
            <a:ext cx="6858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b="0">
                <a:solidFill>
                  <a:schemeClr val="accent1"/>
                </a:solidFill>
                <a:latin typeface="+mn-lt"/>
              </a:defRPr>
            </a:lvl1pPr>
          </a:lstStyle>
          <a:p>
            <a:fld id="{B5C8723E-5A40-4F9A-B83B-0F0B7FEF2706}" type="slidenum">
              <a:rPr lang="sv-SE" smtClean="0"/>
              <a:pPr/>
              <a:t>‹#›</a:t>
            </a:fld>
            <a:endParaRPr lang="sv-SE" dirty="0"/>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4" r:id="rId5"/>
    <p:sldLayoutId id="2147483655" r:id="rId6"/>
    <p:sldLayoutId id="2147483657" r:id="rId7"/>
    <p:sldLayoutId id="2147483658" r:id="rId8"/>
    <p:sldLayoutId id="2147483659" r:id="rId9"/>
    <p:sldLayoutId id="2147483662" r:id="rId10"/>
  </p:sldLayoutIdLst>
  <p:hf hdr="0"/>
  <p:txStyles>
    <p:title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p:titleStyle>
    <p:body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59.png"/><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82.png"/><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1.png"/><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87.png"/><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90.png"/><Relationship Id="rId4" Type="http://schemas.openxmlformats.org/officeDocument/2006/relationships/image" Target="../media/image89.png"/></Relationships>
</file>

<file path=ppt/slides/_rels/slide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10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50195B-8A87-0659-1403-6E7233781A4D}"/>
              </a:ext>
            </a:extLst>
          </p:cNvPr>
          <p:cNvSpPr>
            <a:spLocks noGrp="1"/>
          </p:cNvSpPr>
          <p:nvPr>
            <p:ph type="ctrTitle"/>
          </p:nvPr>
        </p:nvSpPr>
        <p:spPr/>
        <p:txBody>
          <a:bodyPr/>
          <a:lstStyle/>
          <a:p>
            <a:r>
              <a:rPr lang="en-GB" dirty="0" err="1"/>
              <a:t>Biostat</a:t>
            </a:r>
            <a:r>
              <a:rPr lang="en-GB" dirty="0"/>
              <a:t> III: Lab 3 review</a:t>
            </a:r>
          </a:p>
        </p:txBody>
      </p:sp>
      <p:sp>
        <p:nvSpPr>
          <p:cNvPr id="3" name="Underrubrik 2">
            <a:extLst>
              <a:ext uri="{FF2B5EF4-FFF2-40B4-BE49-F238E27FC236}">
                <a16:creationId xmlns:a16="http://schemas.microsoft.com/office/drawing/2014/main" id="{1B4D2C54-6FB1-D0FC-01BE-847D5965E867}"/>
              </a:ext>
            </a:extLst>
          </p:cNvPr>
          <p:cNvSpPr>
            <a:spLocks noGrp="1"/>
          </p:cNvSpPr>
          <p:nvPr>
            <p:ph type="subTitle" idx="1"/>
          </p:nvPr>
        </p:nvSpPr>
        <p:spPr/>
        <p:txBody>
          <a:bodyPr/>
          <a:lstStyle/>
          <a:p>
            <a:r>
              <a:rPr lang="en-GB" dirty="0"/>
              <a:t>Yunyang Deng</a:t>
            </a:r>
          </a:p>
        </p:txBody>
      </p:sp>
    </p:spTree>
    <p:extLst>
      <p:ext uri="{BB962C8B-B14F-4D97-AF65-F5344CB8AC3E}">
        <p14:creationId xmlns:p14="http://schemas.microsoft.com/office/powerpoint/2010/main" val="1099428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C7B37C89-2E63-43C2-BBB4-4A331C469CC1}"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a:t>
            </a:fld>
            <a:endParaRPr lang="en-GB" dirty="0"/>
          </a:p>
        </p:txBody>
      </p:sp>
      <p:pic>
        <p:nvPicPr>
          <p:cNvPr id="3" name="Picture 2">
            <a:extLst>
              <a:ext uri="{FF2B5EF4-FFF2-40B4-BE49-F238E27FC236}">
                <a16:creationId xmlns:a16="http://schemas.microsoft.com/office/drawing/2014/main" id="{35E04CF2-8815-8E2A-CAD3-D520BF8B04C7}"/>
              </a:ext>
            </a:extLst>
          </p:cNvPr>
          <p:cNvPicPr>
            <a:picLocks noChangeAspect="1"/>
          </p:cNvPicPr>
          <p:nvPr/>
        </p:nvPicPr>
        <p:blipFill rotWithShape="1">
          <a:blip r:embed="rId2"/>
          <a:srcRect l="900"/>
          <a:stretch/>
        </p:blipFill>
        <p:spPr>
          <a:xfrm>
            <a:off x="539552" y="0"/>
            <a:ext cx="7925228" cy="4371950"/>
          </a:xfrm>
          <a:prstGeom prst="rect">
            <a:avLst/>
          </a:prstGeom>
        </p:spPr>
      </p:pic>
      <p:sp>
        <p:nvSpPr>
          <p:cNvPr id="7" name="Rectangle 6">
            <a:extLst>
              <a:ext uri="{FF2B5EF4-FFF2-40B4-BE49-F238E27FC236}">
                <a16:creationId xmlns:a16="http://schemas.microsoft.com/office/drawing/2014/main" id="{E30BDD70-220C-9503-4C11-941DA4E0B821}"/>
              </a:ext>
            </a:extLst>
          </p:cNvPr>
          <p:cNvSpPr/>
          <p:nvPr/>
        </p:nvSpPr>
        <p:spPr bwMode="auto">
          <a:xfrm>
            <a:off x="755576" y="1851670"/>
            <a:ext cx="7488832" cy="648072"/>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2785273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3C3E5F-B287-11FB-CBF7-AB879771AF42}"/>
              </a:ext>
            </a:extLst>
          </p:cNvPr>
          <p:cNvSpPr>
            <a:spLocks noGrp="1"/>
          </p:cNvSpPr>
          <p:nvPr>
            <p:ph type="title"/>
          </p:nvPr>
        </p:nvSpPr>
        <p:spPr>
          <a:xfrm>
            <a:off x="255983" y="53473"/>
            <a:ext cx="8632045" cy="857250"/>
          </a:xfrm>
        </p:spPr>
        <p:txBody>
          <a:bodyPr/>
          <a:lstStyle/>
          <a:p>
            <a:pPr>
              <a:lnSpc>
                <a:spcPct val="150000"/>
              </a:lnSpc>
            </a:pPr>
            <a:r>
              <a:rPr lang="en-US" sz="1600" dirty="0"/>
              <a:t>Exercise 9. </a:t>
            </a:r>
            <a:r>
              <a:rPr lang="en-US" sz="1600" dirty="0" err="1"/>
              <a:t>Localised</a:t>
            </a:r>
            <a:r>
              <a:rPr lang="en-US" sz="1600" dirty="0"/>
              <a:t> melanoma: modelling cause-specific mortality using Cox regression</a:t>
            </a:r>
            <a:endParaRPr lang="en-GB" sz="1600" dirty="0"/>
          </a:p>
        </p:txBody>
      </p:sp>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74" y="483175"/>
            <a:ext cx="8631243" cy="3190191"/>
          </a:xfrm>
        </p:spPr>
        <p:txBody>
          <a:bodyPr/>
          <a:lstStyle/>
          <a:p>
            <a:pPr marL="0" indent="0">
              <a:lnSpc>
                <a:spcPct val="150000"/>
              </a:lnSpc>
              <a:buNone/>
            </a:pPr>
            <a:r>
              <a:rPr lang="en-US" sz="1200" dirty="0"/>
              <a:t>First, let</a:t>
            </a:r>
            <a:r>
              <a:rPr lang="sv-SE" sz="1200" dirty="0"/>
              <a:t>’s </a:t>
            </a:r>
            <a:r>
              <a:rPr lang="en-US" sz="1200" dirty="0"/>
              <a:t>censor all survival times at 120 months (10 years) to facilitate comparisons with the Poisson regression model in exercise 7.</a:t>
            </a:r>
            <a:endParaRPr lang="en-GB" sz="1200" dirty="0"/>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C7B37C89-2E63-43C2-BBB4-4A331C469CC1}"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a:t>
            </a:fld>
            <a:endParaRPr lang="en-GB" dirty="0"/>
          </a:p>
        </p:txBody>
      </p:sp>
      <p:pic>
        <p:nvPicPr>
          <p:cNvPr id="9" name="Picture 8">
            <a:extLst>
              <a:ext uri="{FF2B5EF4-FFF2-40B4-BE49-F238E27FC236}">
                <a16:creationId xmlns:a16="http://schemas.microsoft.com/office/drawing/2014/main" id="{6B775EB6-8681-8C25-8437-CA9B189C5032}"/>
              </a:ext>
            </a:extLst>
          </p:cNvPr>
          <p:cNvPicPr>
            <a:picLocks noChangeAspect="1"/>
          </p:cNvPicPr>
          <p:nvPr/>
        </p:nvPicPr>
        <p:blipFill>
          <a:blip r:embed="rId2"/>
          <a:stretch>
            <a:fillRect/>
          </a:stretch>
        </p:blipFill>
        <p:spPr>
          <a:xfrm>
            <a:off x="323528" y="1182229"/>
            <a:ext cx="5783762" cy="2272577"/>
          </a:xfrm>
          <a:prstGeom prst="rect">
            <a:avLst/>
          </a:prstGeom>
        </p:spPr>
      </p:pic>
    </p:spTree>
    <p:extLst>
      <p:ext uri="{BB962C8B-B14F-4D97-AF65-F5344CB8AC3E}">
        <p14:creationId xmlns:p14="http://schemas.microsoft.com/office/powerpoint/2010/main" val="329435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67118" y="482098"/>
            <a:ext cx="8631243" cy="3190191"/>
          </a:xfrm>
        </p:spPr>
        <p:txBody>
          <a:bodyPr/>
          <a:lstStyle/>
          <a:p>
            <a:pPr marL="0" indent="0">
              <a:lnSpc>
                <a:spcPct val="150000"/>
              </a:lnSpc>
              <a:buNone/>
            </a:pPr>
            <a:r>
              <a:rPr lang="en-US" sz="1200" dirty="0"/>
              <a:t>(a). Interpret the estimated hazard ratio, including a comment on statistical significance. Write the regression equation. Draw a graph showing the shape of the fitted hazard rates for the two calendar periods, also indicating the distance between the curves (HINT: draw on the log hazard scale if you find it easier). Compare this to how you drew the graph in exercise 7h.</a:t>
            </a:r>
            <a:endParaRPr lang="en-GB" sz="1200" dirty="0"/>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F0104139-650D-40FD-A990-357F9B7B741E}"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a:t>
            </a:fld>
            <a:endParaRPr lang="en-GB" dirty="0"/>
          </a:p>
        </p:txBody>
      </p:sp>
      <p:sp>
        <p:nvSpPr>
          <p:cNvPr id="21" name="Rubrik 1">
            <a:extLst>
              <a:ext uri="{FF2B5EF4-FFF2-40B4-BE49-F238E27FC236}">
                <a16:creationId xmlns:a16="http://schemas.microsoft.com/office/drawing/2014/main" id="{40FE242C-0A75-A2E7-C4DA-D3A4D27C7E18}"/>
              </a:ext>
            </a:extLst>
          </p:cNvPr>
          <p:cNvSpPr>
            <a:spLocks noGrp="1"/>
          </p:cNvSpPr>
          <p:nvPr>
            <p:ph type="title"/>
          </p:nvPr>
        </p:nvSpPr>
        <p:spPr>
          <a:xfrm>
            <a:off x="255983" y="53473"/>
            <a:ext cx="8632045" cy="428625"/>
          </a:xfrm>
        </p:spPr>
        <p:txBody>
          <a:bodyPr/>
          <a:lstStyle/>
          <a:p>
            <a:pPr>
              <a:lnSpc>
                <a:spcPct val="150000"/>
              </a:lnSpc>
            </a:pPr>
            <a:r>
              <a:rPr lang="en-US" sz="1600" dirty="0"/>
              <a:t>Exercise 9. </a:t>
            </a:r>
            <a:r>
              <a:rPr lang="en-US" sz="1600" dirty="0" err="1"/>
              <a:t>Localised</a:t>
            </a:r>
            <a:r>
              <a:rPr lang="en-US" sz="1600" dirty="0"/>
              <a:t> melanoma: modelling cause-specific mortality using Cox regression</a:t>
            </a:r>
            <a:endParaRPr lang="en-GB" sz="1600" dirty="0"/>
          </a:p>
        </p:txBody>
      </p:sp>
      <p:pic>
        <p:nvPicPr>
          <p:cNvPr id="8" name="Picture 7">
            <a:extLst>
              <a:ext uri="{FF2B5EF4-FFF2-40B4-BE49-F238E27FC236}">
                <a16:creationId xmlns:a16="http://schemas.microsoft.com/office/drawing/2014/main" id="{7BE94C9B-B305-65E1-B8B7-7D323D67F686}"/>
              </a:ext>
            </a:extLst>
          </p:cNvPr>
          <p:cNvPicPr>
            <a:picLocks noChangeAspect="1"/>
          </p:cNvPicPr>
          <p:nvPr/>
        </p:nvPicPr>
        <p:blipFill>
          <a:blip r:embed="rId2"/>
          <a:srcRect t="13336"/>
          <a:stretch/>
        </p:blipFill>
        <p:spPr>
          <a:xfrm>
            <a:off x="1385900" y="1923678"/>
            <a:ext cx="6372200" cy="931554"/>
          </a:xfrm>
          <a:prstGeom prst="rect">
            <a:avLst/>
          </a:prstGeom>
        </p:spPr>
      </p:pic>
    </p:spTree>
    <p:extLst>
      <p:ext uri="{BB962C8B-B14F-4D97-AF65-F5344CB8AC3E}">
        <p14:creationId xmlns:p14="http://schemas.microsoft.com/office/powerpoint/2010/main" val="2429050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67118" y="482098"/>
            <a:ext cx="8631243" cy="3190191"/>
          </a:xfrm>
        </p:spPr>
        <p:txBody>
          <a:bodyPr/>
          <a:lstStyle/>
          <a:p>
            <a:pPr marL="0" indent="0">
              <a:lnSpc>
                <a:spcPct val="150000"/>
              </a:lnSpc>
              <a:buNone/>
            </a:pPr>
            <a:r>
              <a:rPr lang="en-US" sz="1200" dirty="0"/>
              <a:t>(a). Interpret the estimated hazard ratio, including a comment on statistical significance. Write the regression equation. Draw a graph showing the shape of the fitted hazard rates for the two calendar periods, also indicating the distance between the curves (HINT: draw on the log hazard scale if you find it easier). Compare this to how you drew the graph in exercise 7h.</a:t>
            </a:r>
            <a:endParaRPr lang="en-GB" sz="1200" dirty="0"/>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F0104139-650D-40FD-A990-357F9B7B741E}"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5</a:t>
            </a:fld>
            <a:endParaRPr lang="en-GB" dirty="0"/>
          </a:p>
        </p:txBody>
      </p:sp>
      <p:pic>
        <p:nvPicPr>
          <p:cNvPr id="15" name="Picture 14">
            <a:extLst>
              <a:ext uri="{FF2B5EF4-FFF2-40B4-BE49-F238E27FC236}">
                <a16:creationId xmlns:a16="http://schemas.microsoft.com/office/drawing/2014/main" id="{92DDF664-E50B-1A9A-E35F-C6246EDF5E8C}"/>
              </a:ext>
            </a:extLst>
          </p:cNvPr>
          <p:cNvPicPr>
            <a:picLocks noChangeAspect="1"/>
          </p:cNvPicPr>
          <p:nvPr/>
        </p:nvPicPr>
        <p:blipFill>
          <a:blip r:embed="rId2"/>
          <a:stretch>
            <a:fillRect/>
          </a:stretch>
        </p:blipFill>
        <p:spPr>
          <a:xfrm>
            <a:off x="303334" y="1679886"/>
            <a:ext cx="3740424" cy="525514"/>
          </a:xfrm>
          <a:prstGeom prst="rect">
            <a:avLst/>
          </a:prstGeom>
        </p:spPr>
      </p:pic>
      <p:pic>
        <p:nvPicPr>
          <p:cNvPr id="17" name="Picture 16">
            <a:extLst>
              <a:ext uri="{FF2B5EF4-FFF2-40B4-BE49-F238E27FC236}">
                <a16:creationId xmlns:a16="http://schemas.microsoft.com/office/drawing/2014/main" id="{35FBB629-A747-6EB9-A7D2-D0FF61881762}"/>
              </a:ext>
            </a:extLst>
          </p:cNvPr>
          <p:cNvPicPr>
            <a:picLocks noChangeAspect="1"/>
          </p:cNvPicPr>
          <p:nvPr/>
        </p:nvPicPr>
        <p:blipFill>
          <a:blip r:embed="rId3"/>
          <a:stretch>
            <a:fillRect/>
          </a:stretch>
        </p:blipFill>
        <p:spPr>
          <a:xfrm>
            <a:off x="4287751" y="1679886"/>
            <a:ext cx="4706653" cy="2692063"/>
          </a:xfrm>
          <a:prstGeom prst="rect">
            <a:avLst/>
          </a:prstGeom>
        </p:spPr>
      </p:pic>
      <p:sp>
        <p:nvSpPr>
          <p:cNvPr id="19" name="TextBox 18">
            <a:extLst>
              <a:ext uri="{FF2B5EF4-FFF2-40B4-BE49-F238E27FC236}">
                <a16:creationId xmlns:a16="http://schemas.microsoft.com/office/drawing/2014/main" id="{666E2BE0-015A-892B-8F6E-521EFF8BC316}"/>
              </a:ext>
            </a:extLst>
          </p:cNvPr>
          <p:cNvSpPr txBox="1"/>
          <p:nvPr/>
        </p:nvSpPr>
        <p:spPr>
          <a:xfrm>
            <a:off x="303335" y="2449713"/>
            <a:ext cx="3740424" cy="1729063"/>
          </a:xfrm>
          <a:prstGeom prst="rect">
            <a:avLst/>
          </a:prstGeom>
          <a:noFill/>
          <a:ln w="6350">
            <a:solidFill>
              <a:schemeClr val="accent1"/>
            </a:solidFill>
          </a:ln>
        </p:spPr>
        <p:txBody>
          <a:bodyPr wrap="square">
            <a:spAutoFit/>
          </a:bodyPr>
          <a:lstStyle/>
          <a:p>
            <a:pPr>
              <a:lnSpc>
                <a:spcPct val="150000"/>
              </a:lnSpc>
            </a:pPr>
            <a:r>
              <a:rPr lang="en-US" sz="1200" dirty="0">
                <a:latin typeface="+mn-lt"/>
              </a:rPr>
              <a:t>Patients diagnosed during 1985–94 experience only 77.7% of the cancer mortality rate experienced by those diagnosed 1975–84. That is, mortality due to skin melanoma has decreased by 22.3% in the latter period compared to the earlier period. </a:t>
            </a:r>
          </a:p>
        </p:txBody>
      </p:sp>
      <p:sp>
        <p:nvSpPr>
          <p:cNvPr id="21" name="Rubrik 1">
            <a:extLst>
              <a:ext uri="{FF2B5EF4-FFF2-40B4-BE49-F238E27FC236}">
                <a16:creationId xmlns:a16="http://schemas.microsoft.com/office/drawing/2014/main" id="{40FE242C-0A75-A2E7-C4DA-D3A4D27C7E18}"/>
              </a:ext>
            </a:extLst>
          </p:cNvPr>
          <p:cNvSpPr>
            <a:spLocks noGrp="1"/>
          </p:cNvSpPr>
          <p:nvPr>
            <p:ph type="title"/>
          </p:nvPr>
        </p:nvSpPr>
        <p:spPr>
          <a:xfrm>
            <a:off x="255983" y="53473"/>
            <a:ext cx="8632045" cy="428625"/>
          </a:xfrm>
        </p:spPr>
        <p:txBody>
          <a:bodyPr/>
          <a:lstStyle/>
          <a:p>
            <a:pPr>
              <a:lnSpc>
                <a:spcPct val="150000"/>
              </a:lnSpc>
            </a:pPr>
            <a:r>
              <a:rPr lang="en-US" sz="1600" dirty="0"/>
              <a:t>Exercise 9. </a:t>
            </a:r>
            <a:r>
              <a:rPr lang="en-US" sz="1600" dirty="0" err="1"/>
              <a:t>Localised</a:t>
            </a:r>
            <a:r>
              <a:rPr lang="en-US" sz="1600" dirty="0"/>
              <a:t> melanoma: modelling cause-specific mortality using Cox regression</a:t>
            </a:r>
            <a:endParaRPr lang="en-GB" sz="1600" dirty="0"/>
          </a:p>
        </p:txBody>
      </p:sp>
      <p:sp>
        <p:nvSpPr>
          <p:cNvPr id="2" name="Arrow: Down 1">
            <a:extLst>
              <a:ext uri="{FF2B5EF4-FFF2-40B4-BE49-F238E27FC236}">
                <a16:creationId xmlns:a16="http://schemas.microsoft.com/office/drawing/2014/main" id="{54C39C2E-0194-E3CC-3005-3433B690F612}"/>
              </a:ext>
            </a:extLst>
          </p:cNvPr>
          <p:cNvSpPr/>
          <p:nvPr/>
        </p:nvSpPr>
        <p:spPr bwMode="auto">
          <a:xfrm rot="16200000">
            <a:off x="4094334" y="1924332"/>
            <a:ext cx="142840" cy="123862"/>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613492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67542" y="416060"/>
            <a:ext cx="8631243" cy="1219585"/>
          </a:xfrm>
        </p:spPr>
        <p:txBody>
          <a:bodyPr/>
          <a:lstStyle/>
          <a:p>
            <a:pPr marL="0" indent="0">
              <a:lnSpc>
                <a:spcPct val="150000"/>
              </a:lnSpc>
              <a:buNone/>
            </a:pPr>
            <a:r>
              <a:rPr lang="en-US" sz="1200" dirty="0"/>
              <a:t>(</a:t>
            </a:r>
            <a:r>
              <a:rPr lang="en-US" altLang="zh-CN" sz="1200" dirty="0"/>
              <a:t>b</a:t>
            </a:r>
            <a:r>
              <a:rPr lang="en-US" sz="1200" dirty="0"/>
              <a:t>). Compare likelihood ratio test and Wald test statistics with each other and with the log rank test statistic (which also has a chi square distribution) calculated in question 3c (you should, however, recalculate the log rank test since we have restricted follow-up to the first 10 years in this exercise). Would you expect these test statistics to be similar? Consider the null and alternative hypotheses of each test and the assumptions involved with each test.</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9FE5669-76D8-4822-8829-F80158448897}"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6</a:t>
            </a:fld>
            <a:endParaRPr lang="en-GB" dirty="0"/>
          </a:p>
        </p:txBody>
      </p:sp>
      <p:sp>
        <p:nvSpPr>
          <p:cNvPr id="18" name="Rubrik 1">
            <a:extLst>
              <a:ext uri="{FF2B5EF4-FFF2-40B4-BE49-F238E27FC236}">
                <a16:creationId xmlns:a16="http://schemas.microsoft.com/office/drawing/2014/main" id="{B4DBB015-F8A0-A6D1-E6E5-6C3FBADE626B}"/>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pic>
        <p:nvPicPr>
          <p:cNvPr id="7" name="Picture 6">
            <a:extLst>
              <a:ext uri="{FF2B5EF4-FFF2-40B4-BE49-F238E27FC236}">
                <a16:creationId xmlns:a16="http://schemas.microsoft.com/office/drawing/2014/main" id="{D9CDA11A-AD34-A325-CF76-96B5A1D6FD0D}"/>
              </a:ext>
            </a:extLst>
          </p:cNvPr>
          <p:cNvPicPr>
            <a:picLocks noChangeAspect="1"/>
          </p:cNvPicPr>
          <p:nvPr/>
        </p:nvPicPr>
        <p:blipFill>
          <a:blip r:embed="rId2"/>
          <a:stretch>
            <a:fillRect/>
          </a:stretch>
        </p:blipFill>
        <p:spPr>
          <a:xfrm>
            <a:off x="304997" y="1707654"/>
            <a:ext cx="4295501" cy="2727435"/>
          </a:xfrm>
          <a:prstGeom prst="rect">
            <a:avLst/>
          </a:prstGeom>
        </p:spPr>
      </p:pic>
      <p:sp>
        <p:nvSpPr>
          <p:cNvPr id="8" name="TextBox 7">
            <a:extLst>
              <a:ext uri="{FF2B5EF4-FFF2-40B4-BE49-F238E27FC236}">
                <a16:creationId xmlns:a16="http://schemas.microsoft.com/office/drawing/2014/main" id="{7560F098-FA7E-B5ED-11BE-B2893D09FC55}"/>
              </a:ext>
            </a:extLst>
          </p:cNvPr>
          <p:cNvSpPr txBox="1"/>
          <p:nvPr/>
        </p:nvSpPr>
        <p:spPr>
          <a:xfrm>
            <a:off x="4902323" y="1707218"/>
            <a:ext cx="3740424" cy="2006062"/>
          </a:xfrm>
          <a:prstGeom prst="rect">
            <a:avLst/>
          </a:prstGeom>
          <a:noFill/>
          <a:ln w="6350">
            <a:solidFill>
              <a:schemeClr val="accent1"/>
            </a:solidFill>
          </a:ln>
        </p:spPr>
        <p:txBody>
          <a:bodyPr wrap="square">
            <a:spAutoFit/>
          </a:bodyPr>
          <a:lstStyle/>
          <a:p>
            <a:pPr>
              <a:lnSpc>
                <a:spcPct val="150000"/>
              </a:lnSpc>
            </a:pPr>
            <a:r>
              <a:rPr lang="en-US" sz="1200" dirty="0">
                <a:latin typeface="+mn-lt"/>
              </a:rPr>
              <a:t>The three test statistics are very similar. We would expect each of these test statistics to be similar since they each test the same null hypothesis that survival is independent of calendar period. The null hypothesis in each case is that survival is not associated with calendar period.</a:t>
            </a:r>
          </a:p>
        </p:txBody>
      </p:sp>
    </p:spTree>
    <p:extLst>
      <p:ext uri="{BB962C8B-B14F-4D97-AF65-F5344CB8AC3E}">
        <p14:creationId xmlns:p14="http://schemas.microsoft.com/office/powerpoint/2010/main" val="2679661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67542" y="416061"/>
            <a:ext cx="8631243" cy="931554"/>
          </a:xfrm>
        </p:spPr>
        <p:txBody>
          <a:bodyPr/>
          <a:lstStyle/>
          <a:p>
            <a:pPr marL="0" indent="0">
              <a:lnSpc>
                <a:spcPct val="150000"/>
              </a:lnSpc>
              <a:buNone/>
            </a:pPr>
            <a:r>
              <a:rPr lang="en-US" sz="1200" dirty="0"/>
              <a:t>(c). Now include sex and age (in categories) in the model. Write out the regression equation.</a:t>
            </a:r>
          </a:p>
          <a:p>
            <a:pPr marL="0" indent="0">
              <a:lnSpc>
                <a:spcPct val="150000"/>
              </a:lnSpc>
              <a:buNone/>
            </a:pPr>
            <a:r>
              <a:rPr lang="en-US" sz="1200" dirty="0" err="1"/>
              <a:t>i</a:t>
            </a:r>
            <a:r>
              <a:rPr lang="en-US" sz="1200" dirty="0"/>
              <a:t>. Interpret the estimated hazard ratio for the parameter labelled agegrp45-59, including a comment on its statistical significance.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9FE5669-76D8-4822-8829-F80158448897}"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7</a:t>
            </a:fld>
            <a:endParaRPr lang="en-GB" dirty="0"/>
          </a:p>
        </p:txBody>
      </p:sp>
      <p:sp>
        <p:nvSpPr>
          <p:cNvPr id="18" name="Rubrik 1">
            <a:extLst>
              <a:ext uri="{FF2B5EF4-FFF2-40B4-BE49-F238E27FC236}">
                <a16:creationId xmlns:a16="http://schemas.microsoft.com/office/drawing/2014/main" id="{B4DBB015-F8A0-A6D1-E6E5-6C3FBADE626B}"/>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pic>
        <p:nvPicPr>
          <p:cNvPr id="10" name="Picture 9">
            <a:extLst>
              <a:ext uri="{FF2B5EF4-FFF2-40B4-BE49-F238E27FC236}">
                <a16:creationId xmlns:a16="http://schemas.microsoft.com/office/drawing/2014/main" id="{FA1CC01E-8500-38FC-496E-22D3AFDA681C}"/>
              </a:ext>
            </a:extLst>
          </p:cNvPr>
          <p:cNvPicPr>
            <a:picLocks noChangeAspect="1"/>
          </p:cNvPicPr>
          <p:nvPr/>
        </p:nvPicPr>
        <p:blipFill>
          <a:blip r:embed="rId2"/>
          <a:srcRect t="22836" b="57729"/>
          <a:stretch/>
        </p:blipFill>
        <p:spPr>
          <a:xfrm>
            <a:off x="0" y="1496728"/>
            <a:ext cx="9144000" cy="213475"/>
          </a:xfrm>
          <a:prstGeom prst="rect">
            <a:avLst/>
          </a:prstGeom>
        </p:spPr>
      </p:pic>
      <p:pic>
        <p:nvPicPr>
          <p:cNvPr id="12" name="Picture 11">
            <a:extLst>
              <a:ext uri="{FF2B5EF4-FFF2-40B4-BE49-F238E27FC236}">
                <a16:creationId xmlns:a16="http://schemas.microsoft.com/office/drawing/2014/main" id="{407348C6-0F00-8118-EB10-FFBC879335C3}"/>
              </a:ext>
            </a:extLst>
          </p:cNvPr>
          <p:cNvPicPr>
            <a:picLocks noChangeAspect="1"/>
          </p:cNvPicPr>
          <p:nvPr/>
        </p:nvPicPr>
        <p:blipFill>
          <a:blip r:embed="rId3"/>
          <a:stretch>
            <a:fillRect/>
          </a:stretch>
        </p:blipFill>
        <p:spPr>
          <a:xfrm>
            <a:off x="0" y="1923678"/>
            <a:ext cx="9144000" cy="1083792"/>
          </a:xfrm>
          <a:prstGeom prst="rect">
            <a:avLst/>
          </a:prstGeom>
        </p:spPr>
      </p:pic>
    </p:spTree>
    <p:extLst>
      <p:ext uri="{BB962C8B-B14F-4D97-AF65-F5344CB8AC3E}">
        <p14:creationId xmlns:p14="http://schemas.microsoft.com/office/powerpoint/2010/main" val="28872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67542" y="416061"/>
            <a:ext cx="8631243" cy="931554"/>
          </a:xfrm>
        </p:spPr>
        <p:txBody>
          <a:bodyPr/>
          <a:lstStyle/>
          <a:p>
            <a:pPr marL="0" indent="0">
              <a:lnSpc>
                <a:spcPct val="150000"/>
              </a:lnSpc>
              <a:buNone/>
            </a:pPr>
            <a:r>
              <a:rPr lang="en-US" sz="1200" dirty="0"/>
              <a:t>(c). Now include sex and age (in categories) in the model. Write out the regression equation.</a:t>
            </a:r>
          </a:p>
          <a:p>
            <a:pPr marL="0" indent="0">
              <a:lnSpc>
                <a:spcPct val="150000"/>
              </a:lnSpc>
              <a:buNone/>
            </a:pPr>
            <a:r>
              <a:rPr lang="en-US" sz="1200" dirty="0" err="1"/>
              <a:t>i</a:t>
            </a:r>
            <a:r>
              <a:rPr lang="en-US" sz="1200" dirty="0"/>
              <a:t>. Interpret the estimated hazard ratio for the parameter labelled agegrp45-59, including a comment on its statistical significance.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9FE5669-76D8-4822-8829-F80158448897}"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8</a:t>
            </a:fld>
            <a:endParaRPr lang="en-GB" dirty="0"/>
          </a:p>
        </p:txBody>
      </p:sp>
      <p:sp>
        <p:nvSpPr>
          <p:cNvPr id="15" name="Arrow: Down 14">
            <a:extLst>
              <a:ext uri="{FF2B5EF4-FFF2-40B4-BE49-F238E27FC236}">
                <a16:creationId xmlns:a16="http://schemas.microsoft.com/office/drawing/2014/main" id="{E1D8787A-2D47-2446-445E-C9D1EECCB2B6}"/>
              </a:ext>
            </a:extLst>
          </p:cNvPr>
          <p:cNvSpPr/>
          <p:nvPr/>
        </p:nvSpPr>
        <p:spPr bwMode="auto">
          <a:xfrm>
            <a:off x="2969893" y="1991836"/>
            <a:ext cx="142840" cy="123862"/>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8" name="Rubrik 1">
            <a:extLst>
              <a:ext uri="{FF2B5EF4-FFF2-40B4-BE49-F238E27FC236}">
                <a16:creationId xmlns:a16="http://schemas.microsoft.com/office/drawing/2014/main" id="{B4DBB015-F8A0-A6D1-E6E5-6C3FBADE626B}"/>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pic>
        <p:nvPicPr>
          <p:cNvPr id="20" name="Picture 19">
            <a:extLst>
              <a:ext uri="{FF2B5EF4-FFF2-40B4-BE49-F238E27FC236}">
                <a16:creationId xmlns:a16="http://schemas.microsoft.com/office/drawing/2014/main" id="{E654480B-0069-A51E-A1AD-A651E8843FE2}"/>
              </a:ext>
            </a:extLst>
          </p:cNvPr>
          <p:cNvPicPr>
            <a:picLocks noChangeAspect="1"/>
          </p:cNvPicPr>
          <p:nvPr/>
        </p:nvPicPr>
        <p:blipFill>
          <a:blip r:embed="rId2"/>
          <a:stretch>
            <a:fillRect/>
          </a:stretch>
        </p:blipFill>
        <p:spPr>
          <a:xfrm>
            <a:off x="395536" y="1347615"/>
            <a:ext cx="6327736" cy="572593"/>
          </a:xfrm>
          <a:prstGeom prst="rect">
            <a:avLst/>
          </a:prstGeom>
        </p:spPr>
      </p:pic>
      <p:pic>
        <p:nvPicPr>
          <p:cNvPr id="22" name="Picture 21">
            <a:extLst>
              <a:ext uri="{FF2B5EF4-FFF2-40B4-BE49-F238E27FC236}">
                <a16:creationId xmlns:a16="http://schemas.microsoft.com/office/drawing/2014/main" id="{18A4A920-EB0B-3D0B-F38C-322EA9ED29DE}"/>
              </a:ext>
            </a:extLst>
          </p:cNvPr>
          <p:cNvPicPr>
            <a:picLocks noChangeAspect="1"/>
          </p:cNvPicPr>
          <p:nvPr/>
        </p:nvPicPr>
        <p:blipFill rotWithShape="1">
          <a:blip r:embed="rId3"/>
          <a:srcRect t="56983" r="9266"/>
          <a:stretch/>
        </p:blipFill>
        <p:spPr>
          <a:xfrm>
            <a:off x="395536" y="2160979"/>
            <a:ext cx="5939978" cy="1562899"/>
          </a:xfrm>
          <a:prstGeom prst="rect">
            <a:avLst/>
          </a:prstGeom>
        </p:spPr>
      </p:pic>
      <p:sp>
        <p:nvSpPr>
          <p:cNvPr id="25" name="TextBox 24">
            <a:extLst>
              <a:ext uri="{FF2B5EF4-FFF2-40B4-BE49-F238E27FC236}">
                <a16:creationId xmlns:a16="http://schemas.microsoft.com/office/drawing/2014/main" id="{D78878B3-CD30-418B-5881-552855A87303}"/>
              </a:ext>
            </a:extLst>
          </p:cNvPr>
          <p:cNvSpPr txBox="1"/>
          <p:nvPr/>
        </p:nvSpPr>
        <p:spPr>
          <a:xfrm>
            <a:off x="323528" y="3844902"/>
            <a:ext cx="861896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For patients of the same sex diagnosed in the same calendar period, those aged 45-59 at diagnosis have an estimated 33% higher risk of death due to skin melanoma than those aged 0–44 at diagnosis. The difference is statistically significant.</a:t>
            </a:r>
          </a:p>
        </p:txBody>
      </p:sp>
    </p:spTree>
    <p:extLst>
      <p:ext uri="{BB962C8B-B14F-4D97-AF65-F5344CB8AC3E}">
        <p14:creationId xmlns:p14="http://schemas.microsoft.com/office/powerpoint/2010/main" val="1362565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BAA74E4E-BBEB-42F5-B127-B95103B488FD}"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9</a:t>
            </a:fld>
            <a:endParaRPr lang="en-GB" dirty="0"/>
          </a:p>
        </p:txBody>
      </p:sp>
      <p:sp>
        <p:nvSpPr>
          <p:cNvPr id="13" name="Rubrik 1">
            <a:extLst>
              <a:ext uri="{FF2B5EF4-FFF2-40B4-BE49-F238E27FC236}">
                <a16:creationId xmlns:a16="http://schemas.microsoft.com/office/drawing/2014/main" id="{473FC783-8E0C-D474-8C81-00B41388E026}"/>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17" name="Platshållare för innehåll 2">
            <a:extLst>
              <a:ext uri="{FF2B5EF4-FFF2-40B4-BE49-F238E27FC236}">
                <a16:creationId xmlns:a16="http://schemas.microsoft.com/office/drawing/2014/main" id="{887DB5AF-B5F5-0C36-980C-345E56578FFF}"/>
              </a:ext>
            </a:extLst>
          </p:cNvPr>
          <p:cNvSpPr txBox="1">
            <a:spLocks/>
          </p:cNvSpPr>
          <p:nvPr/>
        </p:nvSpPr>
        <p:spPr bwMode="auto">
          <a:xfrm>
            <a:off x="267542" y="416061"/>
            <a:ext cx="8631243" cy="1435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lnSpc>
                <a:spcPct val="150000"/>
              </a:lnSpc>
              <a:buFont typeface="Arial" panose="020B0604020202020204" pitchFamily="34" charset="0"/>
              <a:buNone/>
            </a:pPr>
            <a:r>
              <a:rPr lang="en-US" sz="1200" kern="0" dirty="0"/>
              <a:t>(c). Now include sex and age (in categories) in the model. Write out the regression equation.</a:t>
            </a:r>
          </a:p>
          <a:p>
            <a:pPr marL="0" indent="0">
              <a:lnSpc>
                <a:spcPct val="150000"/>
              </a:lnSpc>
              <a:buFont typeface="Arial" panose="020B0604020202020204" pitchFamily="34" charset="0"/>
              <a:buNone/>
            </a:pPr>
            <a:r>
              <a:rPr lang="en-US" sz="1200" kern="0" dirty="0"/>
              <a:t>ii. Is the effect of calendar period strongly confounded by age and sex? That is, does the inclusion of sex and age in the model change the estimate for the effect of calendar period?</a:t>
            </a:r>
          </a:p>
          <a:p>
            <a:pPr marL="0" indent="0">
              <a:lnSpc>
                <a:spcPct val="150000"/>
              </a:lnSpc>
              <a:buFont typeface="Arial" panose="020B0604020202020204" pitchFamily="34" charset="0"/>
              <a:buNone/>
            </a:pPr>
            <a:endParaRPr lang="en-US" sz="1200" kern="0" dirty="0"/>
          </a:p>
          <a:p>
            <a:pPr marL="0" indent="0">
              <a:lnSpc>
                <a:spcPct val="150000"/>
              </a:lnSpc>
              <a:buFont typeface="Arial" panose="020B0604020202020204" pitchFamily="34" charset="0"/>
              <a:buNone/>
            </a:pPr>
            <a:r>
              <a:rPr lang="en-US" sz="1200" kern="0" dirty="0"/>
              <a:t>Crude HR:</a:t>
            </a:r>
          </a:p>
          <a:p>
            <a:pPr marL="0" indent="0">
              <a:lnSpc>
                <a:spcPct val="150000"/>
              </a:lnSpc>
              <a:buFont typeface="Arial" panose="020B0604020202020204" pitchFamily="34" charset="0"/>
              <a:buNone/>
            </a:pPr>
            <a:endParaRPr lang="en-US" sz="1200" kern="0" dirty="0"/>
          </a:p>
          <a:p>
            <a:pPr marL="0" indent="0">
              <a:lnSpc>
                <a:spcPct val="150000"/>
              </a:lnSpc>
              <a:buFont typeface="Arial" panose="020B0604020202020204" pitchFamily="34" charset="0"/>
              <a:buNone/>
            </a:pPr>
            <a:r>
              <a:rPr lang="en-US" sz="1200" kern="0" dirty="0"/>
              <a:t>Adjusted HR:</a:t>
            </a:r>
          </a:p>
        </p:txBody>
      </p:sp>
      <p:pic>
        <p:nvPicPr>
          <p:cNvPr id="19" name="Picture 18">
            <a:extLst>
              <a:ext uri="{FF2B5EF4-FFF2-40B4-BE49-F238E27FC236}">
                <a16:creationId xmlns:a16="http://schemas.microsoft.com/office/drawing/2014/main" id="{EF52AF3F-D148-02EA-54EC-23D1EE1BC04A}"/>
              </a:ext>
            </a:extLst>
          </p:cNvPr>
          <p:cNvPicPr>
            <a:picLocks noChangeAspect="1"/>
          </p:cNvPicPr>
          <p:nvPr/>
        </p:nvPicPr>
        <p:blipFill>
          <a:blip r:embed="rId2"/>
          <a:stretch>
            <a:fillRect/>
          </a:stretch>
        </p:blipFill>
        <p:spPr>
          <a:xfrm>
            <a:off x="1403648" y="1562835"/>
            <a:ext cx="5793918" cy="501204"/>
          </a:xfrm>
          <a:prstGeom prst="rect">
            <a:avLst/>
          </a:prstGeom>
        </p:spPr>
      </p:pic>
      <p:pic>
        <p:nvPicPr>
          <p:cNvPr id="21" name="Picture 20">
            <a:extLst>
              <a:ext uri="{FF2B5EF4-FFF2-40B4-BE49-F238E27FC236}">
                <a16:creationId xmlns:a16="http://schemas.microsoft.com/office/drawing/2014/main" id="{5B93AAE0-0545-33F3-AC4C-08215B4FDA11}"/>
              </a:ext>
            </a:extLst>
          </p:cNvPr>
          <p:cNvPicPr>
            <a:picLocks noChangeAspect="1"/>
          </p:cNvPicPr>
          <p:nvPr/>
        </p:nvPicPr>
        <p:blipFill>
          <a:blip r:embed="rId3"/>
          <a:stretch>
            <a:fillRect/>
          </a:stretch>
        </p:blipFill>
        <p:spPr>
          <a:xfrm>
            <a:off x="1403648" y="2283718"/>
            <a:ext cx="5793918" cy="462174"/>
          </a:xfrm>
          <a:prstGeom prst="rect">
            <a:avLst/>
          </a:prstGeom>
        </p:spPr>
      </p:pic>
      <p:sp>
        <p:nvSpPr>
          <p:cNvPr id="22" name="TextBox 21">
            <a:extLst>
              <a:ext uri="{FF2B5EF4-FFF2-40B4-BE49-F238E27FC236}">
                <a16:creationId xmlns:a16="http://schemas.microsoft.com/office/drawing/2014/main" id="{38987626-E5CB-1710-D16C-60A440DFC4D5}"/>
              </a:ext>
            </a:extLst>
          </p:cNvPr>
          <p:cNvSpPr txBox="1"/>
          <p:nvPr/>
        </p:nvSpPr>
        <p:spPr>
          <a:xfrm>
            <a:off x="279817" y="3075806"/>
            <a:ext cx="861896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The parameter estimate for period changes from 0.78 to 0.72 when age and sex are added to the model. Whether this is ‘strong confounding’, or even ‘confounding’, is a matter of judgement. I would consider this confounding but not strong confounding but there is no correct answer to this question.</a:t>
            </a:r>
          </a:p>
        </p:txBody>
      </p:sp>
    </p:spTree>
    <p:extLst>
      <p:ext uri="{BB962C8B-B14F-4D97-AF65-F5344CB8AC3E}">
        <p14:creationId xmlns:p14="http://schemas.microsoft.com/office/powerpoint/2010/main" val="132850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6B1E8128-F428-4782-A99E-959E867649C3}"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10</a:t>
            </a:fld>
            <a:endParaRPr lang="en-GB" dirty="0"/>
          </a:p>
        </p:txBody>
      </p:sp>
      <p:sp>
        <p:nvSpPr>
          <p:cNvPr id="15" name="Arrow: Down 14">
            <a:extLst>
              <a:ext uri="{FF2B5EF4-FFF2-40B4-BE49-F238E27FC236}">
                <a16:creationId xmlns:a16="http://schemas.microsoft.com/office/drawing/2014/main" id="{6FDF452B-75D7-3C9A-A6A2-4AB89645A04A}"/>
              </a:ext>
            </a:extLst>
          </p:cNvPr>
          <p:cNvSpPr/>
          <p:nvPr/>
        </p:nvSpPr>
        <p:spPr bwMode="auto">
          <a:xfrm>
            <a:off x="3203848" y="2211710"/>
            <a:ext cx="144016" cy="118842"/>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9" name="Rubrik 1">
            <a:extLst>
              <a:ext uri="{FF2B5EF4-FFF2-40B4-BE49-F238E27FC236}">
                <a16:creationId xmlns:a16="http://schemas.microsoft.com/office/drawing/2014/main" id="{50F88325-B315-C3B8-CCAE-56A7E15593D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21" name="Platshållare för innehåll 2">
            <a:extLst>
              <a:ext uri="{FF2B5EF4-FFF2-40B4-BE49-F238E27FC236}">
                <a16:creationId xmlns:a16="http://schemas.microsoft.com/office/drawing/2014/main" id="{E9CEA62F-1A01-B478-1141-29201A76C908}"/>
              </a:ext>
            </a:extLst>
          </p:cNvPr>
          <p:cNvSpPr>
            <a:spLocks noGrp="1"/>
          </p:cNvSpPr>
          <p:nvPr>
            <p:ph idx="1"/>
          </p:nvPr>
        </p:nvSpPr>
        <p:spPr>
          <a:xfrm>
            <a:off x="267542" y="416061"/>
            <a:ext cx="8631243" cy="715529"/>
          </a:xfrm>
        </p:spPr>
        <p:txBody>
          <a:bodyPr/>
          <a:lstStyle/>
          <a:p>
            <a:pPr marL="0" indent="0">
              <a:lnSpc>
                <a:spcPct val="150000"/>
              </a:lnSpc>
              <a:buNone/>
            </a:pPr>
            <a:r>
              <a:rPr lang="en-US" sz="1200" dirty="0"/>
              <a:t>(c). Now include sex and age (in categories) in the model. Write out the regression equation.</a:t>
            </a:r>
          </a:p>
          <a:p>
            <a:pPr marL="0" indent="0">
              <a:lnSpc>
                <a:spcPct val="150000"/>
              </a:lnSpc>
              <a:buNone/>
            </a:pPr>
            <a:r>
              <a:rPr lang="en-US" sz="1200" dirty="0"/>
              <a:t>iii. Perform a Wald test of the overall effect of age and interpret the results.</a:t>
            </a:r>
          </a:p>
        </p:txBody>
      </p:sp>
      <p:pic>
        <p:nvPicPr>
          <p:cNvPr id="23" name="Picture 22">
            <a:extLst>
              <a:ext uri="{FF2B5EF4-FFF2-40B4-BE49-F238E27FC236}">
                <a16:creationId xmlns:a16="http://schemas.microsoft.com/office/drawing/2014/main" id="{94B08BA3-5490-7BB7-10E3-6F53777BA6FC}"/>
              </a:ext>
            </a:extLst>
          </p:cNvPr>
          <p:cNvPicPr>
            <a:picLocks noChangeAspect="1"/>
          </p:cNvPicPr>
          <p:nvPr/>
        </p:nvPicPr>
        <p:blipFill>
          <a:blip r:embed="rId2"/>
          <a:stretch>
            <a:fillRect/>
          </a:stretch>
        </p:blipFill>
        <p:spPr>
          <a:xfrm>
            <a:off x="323526" y="1186879"/>
            <a:ext cx="6566631" cy="880815"/>
          </a:xfrm>
          <a:prstGeom prst="rect">
            <a:avLst/>
          </a:prstGeom>
        </p:spPr>
      </p:pic>
      <p:pic>
        <p:nvPicPr>
          <p:cNvPr id="25" name="Picture 24">
            <a:extLst>
              <a:ext uri="{FF2B5EF4-FFF2-40B4-BE49-F238E27FC236}">
                <a16:creationId xmlns:a16="http://schemas.microsoft.com/office/drawing/2014/main" id="{76B46533-7DF5-67F9-E931-184AC6A64FC6}"/>
              </a:ext>
            </a:extLst>
          </p:cNvPr>
          <p:cNvPicPr>
            <a:picLocks noChangeAspect="1"/>
          </p:cNvPicPr>
          <p:nvPr/>
        </p:nvPicPr>
        <p:blipFill>
          <a:blip r:embed="rId3"/>
          <a:stretch>
            <a:fillRect/>
          </a:stretch>
        </p:blipFill>
        <p:spPr>
          <a:xfrm>
            <a:off x="323527" y="2485557"/>
            <a:ext cx="6530360" cy="2241881"/>
          </a:xfrm>
          <a:prstGeom prst="rect">
            <a:avLst/>
          </a:prstGeom>
        </p:spPr>
      </p:pic>
      <p:sp>
        <p:nvSpPr>
          <p:cNvPr id="26" name="TextBox 25">
            <a:extLst>
              <a:ext uri="{FF2B5EF4-FFF2-40B4-BE49-F238E27FC236}">
                <a16:creationId xmlns:a16="http://schemas.microsoft.com/office/drawing/2014/main" id="{234162C1-E686-2CE5-AE5E-D9FF4AAA1B15}"/>
              </a:ext>
            </a:extLst>
          </p:cNvPr>
          <p:cNvSpPr txBox="1"/>
          <p:nvPr/>
        </p:nvSpPr>
        <p:spPr>
          <a:xfrm>
            <a:off x="7147634" y="1171242"/>
            <a:ext cx="1800201" cy="1452064"/>
          </a:xfrm>
          <a:prstGeom prst="rect">
            <a:avLst/>
          </a:prstGeom>
          <a:noFill/>
          <a:ln w="6350">
            <a:solidFill>
              <a:schemeClr val="accent1"/>
            </a:solidFill>
          </a:ln>
        </p:spPr>
        <p:txBody>
          <a:bodyPr wrap="square">
            <a:spAutoFit/>
          </a:bodyPr>
          <a:lstStyle/>
          <a:p>
            <a:pPr>
              <a:lnSpc>
                <a:spcPct val="150000"/>
              </a:lnSpc>
            </a:pPr>
            <a:r>
              <a:rPr lang="en-US" sz="1200" dirty="0">
                <a:latin typeface="+mn-lt"/>
              </a:rPr>
              <a:t>Age (modelled as a categorical variable with 4 levels) is highly significant in the model.</a:t>
            </a:r>
          </a:p>
        </p:txBody>
      </p:sp>
      <p:pic>
        <p:nvPicPr>
          <p:cNvPr id="27" name="Picture 26">
            <a:extLst>
              <a:ext uri="{FF2B5EF4-FFF2-40B4-BE49-F238E27FC236}">
                <a16:creationId xmlns:a16="http://schemas.microsoft.com/office/drawing/2014/main" id="{BB850B75-C891-0D74-4866-AF099F1B02DE}"/>
              </a:ext>
            </a:extLst>
          </p:cNvPr>
          <p:cNvPicPr>
            <a:picLocks noChangeAspect="1"/>
          </p:cNvPicPr>
          <p:nvPr/>
        </p:nvPicPr>
        <p:blipFill>
          <a:blip r:embed="rId4"/>
          <a:stretch>
            <a:fillRect/>
          </a:stretch>
        </p:blipFill>
        <p:spPr>
          <a:xfrm>
            <a:off x="7104159" y="3810507"/>
            <a:ext cx="943576" cy="884137"/>
          </a:xfrm>
          <a:prstGeom prst="rect">
            <a:avLst/>
          </a:prstGeom>
        </p:spPr>
      </p:pic>
      <p:sp>
        <p:nvSpPr>
          <p:cNvPr id="2" name="Rectangle 1">
            <a:extLst>
              <a:ext uri="{FF2B5EF4-FFF2-40B4-BE49-F238E27FC236}">
                <a16:creationId xmlns:a16="http://schemas.microsoft.com/office/drawing/2014/main" id="{DB9A3BD3-D0A4-F2C4-72CC-B89A06EF6B8A}"/>
              </a:ext>
            </a:extLst>
          </p:cNvPr>
          <p:cNvSpPr/>
          <p:nvPr/>
        </p:nvSpPr>
        <p:spPr bwMode="auto">
          <a:xfrm>
            <a:off x="2411760" y="3810507"/>
            <a:ext cx="1440160" cy="345419"/>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720089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417155"/>
          </a:xfrm>
        </p:spPr>
        <p:txBody>
          <a:bodyPr/>
          <a:lstStyle/>
          <a:p>
            <a:pPr marL="0" indent="0">
              <a:lnSpc>
                <a:spcPct val="150000"/>
              </a:lnSpc>
              <a:buNone/>
            </a:pPr>
            <a:r>
              <a:rPr lang="en-US" sz="1200" dirty="0"/>
              <a:t>(d). Perform a likelihood ratio test of the overall effect of age and interpret the results.</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3AE68A43-37B5-4E99-9114-60D687368926}"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11</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pic>
        <p:nvPicPr>
          <p:cNvPr id="23" name="Picture 22">
            <a:extLst>
              <a:ext uri="{FF2B5EF4-FFF2-40B4-BE49-F238E27FC236}">
                <a16:creationId xmlns:a16="http://schemas.microsoft.com/office/drawing/2014/main" id="{3518FE78-9A9F-1EAC-3F8E-4A5CBF0495C3}"/>
              </a:ext>
            </a:extLst>
          </p:cNvPr>
          <p:cNvPicPr>
            <a:picLocks noChangeAspect="1"/>
          </p:cNvPicPr>
          <p:nvPr/>
        </p:nvPicPr>
        <p:blipFill>
          <a:blip r:embed="rId2"/>
          <a:stretch>
            <a:fillRect/>
          </a:stretch>
        </p:blipFill>
        <p:spPr>
          <a:xfrm>
            <a:off x="323527" y="952366"/>
            <a:ext cx="3888433" cy="773615"/>
          </a:xfrm>
          <a:prstGeom prst="rect">
            <a:avLst/>
          </a:prstGeom>
        </p:spPr>
      </p:pic>
      <p:pic>
        <p:nvPicPr>
          <p:cNvPr id="27" name="Picture 26">
            <a:extLst>
              <a:ext uri="{FF2B5EF4-FFF2-40B4-BE49-F238E27FC236}">
                <a16:creationId xmlns:a16="http://schemas.microsoft.com/office/drawing/2014/main" id="{AA51FFC0-4756-4DA9-A9F5-980219168F8F}"/>
              </a:ext>
            </a:extLst>
          </p:cNvPr>
          <p:cNvPicPr>
            <a:picLocks noChangeAspect="1"/>
          </p:cNvPicPr>
          <p:nvPr/>
        </p:nvPicPr>
        <p:blipFill>
          <a:blip r:embed="rId3"/>
          <a:stretch>
            <a:fillRect/>
          </a:stretch>
        </p:blipFill>
        <p:spPr>
          <a:xfrm>
            <a:off x="4644008" y="1303242"/>
            <a:ext cx="4392488" cy="397473"/>
          </a:xfrm>
          <a:prstGeom prst="rect">
            <a:avLst/>
          </a:prstGeom>
        </p:spPr>
      </p:pic>
      <p:grpSp>
        <p:nvGrpSpPr>
          <p:cNvPr id="2" name="Group 1">
            <a:extLst>
              <a:ext uri="{FF2B5EF4-FFF2-40B4-BE49-F238E27FC236}">
                <a16:creationId xmlns:a16="http://schemas.microsoft.com/office/drawing/2014/main" id="{434B6319-F25C-7C2C-1BA3-0A8E77C169AB}"/>
              </a:ext>
            </a:extLst>
          </p:cNvPr>
          <p:cNvGrpSpPr/>
          <p:nvPr/>
        </p:nvGrpSpPr>
        <p:grpSpPr>
          <a:xfrm>
            <a:off x="323527" y="1934616"/>
            <a:ext cx="6299850" cy="2670247"/>
            <a:chOff x="467543" y="974526"/>
            <a:chExt cx="5904965" cy="2541325"/>
          </a:xfrm>
        </p:grpSpPr>
        <p:sp>
          <p:nvSpPr>
            <p:cNvPr id="7" name="Arrow: Down 6">
              <a:extLst>
                <a:ext uri="{FF2B5EF4-FFF2-40B4-BE49-F238E27FC236}">
                  <a16:creationId xmlns:a16="http://schemas.microsoft.com/office/drawing/2014/main" id="{CF386CA6-A636-B44B-5220-6D1A59BAEA89}"/>
                </a:ext>
              </a:extLst>
            </p:cNvPr>
            <p:cNvSpPr/>
            <p:nvPr/>
          </p:nvSpPr>
          <p:spPr bwMode="auto">
            <a:xfrm rot="16200000">
              <a:off x="2331289" y="1297745"/>
              <a:ext cx="214763" cy="271179"/>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8" name="Picture 7">
              <a:extLst>
                <a:ext uri="{FF2B5EF4-FFF2-40B4-BE49-F238E27FC236}">
                  <a16:creationId xmlns:a16="http://schemas.microsoft.com/office/drawing/2014/main" id="{B0873307-C198-5EFB-1993-A9671C20B9EF}"/>
                </a:ext>
              </a:extLst>
            </p:cNvPr>
            <p:cNvPicPr>
              <a:picLocks noChangeAspect="1"/>
            </p:cNvPicPr>
            <p:nvPr/>
          </p:nvPicPr>
          <p:blipFill>
            <a:blip r:embed="rId4"/>
            <a:stretch>
              <a:fillRect/>
            </a:stretch>
          </p:blipFill>
          <p:spPr>
            <a:xfrm>
              <a:off x="467543" y="1214109"/>
              <a:ext cx="1755103" cy="417155"/>
            </a:xfrm>
            <a:prstGeom prst="rect">
              <a:avLst/>
            </a:prstGeom>
          </p:spPr>
        </p:pic>
        <p:pic>
          <p:nvPicPr>
            <p:cNvPr id="9" name="Picture 8">
              <a:extLst>
                <a:ext uri="{FF2B5EF4-FFF2-40B4-BE49-F238E27FC236}">
                  <a16:creationId xmlns:a16="http://schemas.microsoft.com/office/drawing/2014/main" id="{836E40E0-268C-D1BB-5D27-CFEE606C7F04}"/>
                </a:ext>
              </a:extLst>
            </p:cNvPr>
            <p:cNvPicPr>
              <a:picLocks noChangeAspect="1"/>
            </p:cNvPicPr>
            <p:nvPr/>
          </p:nvPicPr>
          <p:blipFill rotWithShape="1">
            <a:blip r:embed="rId5"/>
            <a:srcRect t="2801"/>
            <a:stretch/>
          </p:blipFill>
          <p:spPr>
            <a:xfrm>
              <a:off x="2619767" y="974526"/>
              <a:ext cx="3752741" cy="1132379"/>
            </a:xfrm>
            <a:prstGeom prst="rect">
              <a:avLst/>
            </a:prstGeom>
          </p:spPr>
        </p:pic>
        <p:pic>
          <p:nvPicPr>
            <p:cNvPr id="10" name="Picture 9">
              <a:extLst>
                <a:ext uri="{FF2B5EF4-FFF2-40B4-BE49-F238E27FC236}">
                  <a16:creationId xmlns:a16="http://schemas.microsoft.com/office/drawing/2014/main" id="{76515088-5353-8DF7-382F-E74CF3554ECE}"/>
                </a:ext>
              </a:extLst>
            </p:cNvPr>
            <p:cNvPicPr>
              <a:picLocks noChangeAspect="1"/>
            </p:cNvPicPr>
            <p:nvPr/>
          </p:nvPicPr>
          <p:blipFill>
            <a:blip r:embed="rId6"/>
            <a:stretch>
              <a:fillRect/>
            </a:stretch>
          </p:blipFill>
          <p:spPr>
            <a:xfrm>
              <a:off x="467543" y="2666640"/>
              <a:ext cx="1364105" cy="422680"/>
            </a:xfrm>
            <a:prstGeom prst="rect">
              <a:avLst/>
            </a:prstGeom>
          </p:spPr>
        </p:pic>
        <p:sp>
          <p:nvSpPr>
            <p:cNvPr id="11" name="Arrow: Down 10">
              <a:extLst>
                <a:ext uri="{FF2B5EF4-FFF2-40B4-BE49-F238E27FC236}">
                  <a16:creationId xmlns:a16="http://schemas.microsoft.com/office/drawing/2014/main" id="{2D1D018C-2855-A319-5330-A2E37ADF64A8}"/>
                </a:ext>
              </a:extLst>
            </p:cNvPr>
            <p:cNvSpPr/>
            <p:nvPr/>
          </p:nvSpPr>
          <p:spPr bwMode="auto">
            <a:xfrm rot="16200000">
              <a:off x="2115265" y="2753039"/>
              <a:ext cx="214763" cy="271179"/>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2" name="Picture 11">
              <a:extLst>
                <a:ext uri="{FF2B5EF4-FFF2-40B4-BE49-F238E27FC236}">
                  <a16:creationId xmlns:a16="http://schemas.microsoft.com/office/drawing/2014/main" id="{44ECB7A3-EEAF-43F9-269F-6CC2F8A11FC6}"/>
                </a:ext>
              </a:extLst>
            </p:cNvPr>
            <p:cNvPicPr>
              <a:picLocks noChangeAspect="1"/>
            </p:cNvPicPr>
            <p:nvPr/>
          </p:nvPicPr>
          <p:blipFill>
            <a:blip r:embed="rId7"/>
            <a:stretch>
              <a:fillRect/>
            </a:stretch>
          </p:blipFill>
          <p:spPr>
            <a:xfrm>
              <a:off x="2619768" y="2293836"/>
              <a:ext cx="3456384" cy="1222015"/>
            </a:xfrm>
            <a:prstGeom prst="rect">
              <a:avLst/>
            </a:prstGeom>
          </p:spPr>
        </p:pic>
        <p:sp>
          <p:nvSpPr>
            <p:cNvPr id="13" name="Rectangle 12">
              <a:extLst>
                <a:ext uri="{FF2B5EF4-FFF2-40B4-BE49-F238E27FC236}">
                  <a16:creationId xmlns:a16="http://schemas.microsoft.com/office/drawing/2014/main" id="{DBE68CF8-FD4F-9A0E-1A60-F2E8E1D24406}"/>
                </a:ext>
              </a:extLst>
            </p:cNvPr>
            <p:cNvSpPr/>
            <p:nvPr/>
          </p:nvSpPr>
          <p:spPr bwMode="auto">
            <a:xfrm>
              <a:off x="2619767" y="1899566"/>
              <a:ext cx="2592287" cy="186201"/>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4" name="Rectangle 13">
              <a:extLst>
                <a:ext uri="{FF2B5EF4-FFF2-40B4-BE49-F238E27FC236}">
                  <a16:creationId xmlns:a16="http://schemas.microsoft.com/office/drawing/2014/main" id="{1BF26B24-B481-2F79-7FBD-088C5956E6C8}"/>
                </a:ext>
              </a:extLst>
            </p:cNvPr>
            <p:cNvSpPr/>
            <p:nvPr/>
          </p:nvSpPr>
          <p:spPr bwMode="auto">
            <a:xfrm>
              <a:off x="2619768" y="3225652"/>
              <a:ext cx="3456384" cy="23883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grpSp>
      <p:sp>
        <p:nvSpPr>
          <p:cNvPr id="16" name="TextBox 15">
            <a:extLst>
              <a:ext uri="{FF2B5EF4-FFF2-40B4-BE49-F238E27FC236}">
                <a16:creationId xmlns:a16="http://schemas.microsoft.com/office/drawing/2014/main" id="{48524DFF-29E2-2E27-3DBB-611900EF6A27}"/>
              </a:ext>
            </a:extLst>
          </p:cNvPr>
          <p:cNvSpPr txBox="1"/>
          <p:nvPr/>
        </p:nvSpPr>
        <p:spPr>
          <a:xfrm>
            <a:off x="6902399" y="1923679"/>
            <a:ext cx="1972552" cy="2560060"/>
          </a:xfrm>
          <a:prstGeom prst="rect">
            <a:avLst/>
          </a:prstGeom>
          <a:noFill/>
          <a:ln w="6350">
            <a:solidFill>
              <a:schemeClr val="accent1"/>
            </a:solidFill>
          </a:ln>
        </p:spPr>
        <p:txBody>
          <a:bodyPr wrap="square">
            <a:spAutoFit/>
          </a:bodyPr>
          <a:lstStyle/>
          <a:p>
            <a:pPr>
              <a:lnSpc>
                <a:spcPct val="150000"/>
              </a:lnSpc>
            </a:pPr>
            <a:r>
              <a:rPr lang="en-US" sz="1200" dirty="0">
                <a:latin typeface="+mn-lt"/>
              </a:rPr>
              <a:t>Age (modelled as a categorical variable with 4 levels) is highly significant in the model. The Wald test is an approximation to the LR test and we would expect the two to be similar (which they are).</a:t>
            </a:r>
          </a:p>
        </p:txBody>
      </p:sp>
      <p:sp>
        <p:nvSpPr>
          <p:cNvPr id="17" name="Rectangle 16">
            <a:extLst>
              <a:ext uri="{FF2B5EF4-FFF2-40B4-BE49-F238E27FC236}">
                <a16:creationId xmlns:a16="http://schemas.microsoft.com/office/drawing/2014/main" id="{DFA628E6-15EB-5E3D-6C2A-39C47062012E}"/>
              </a:ext>
            </a:extLst>
          </p:cNvPr>
          <p:cNvSpPr/>
          <p:nvPr/>
        </p:nvSpPr>
        <p:spPr bwMode="auto">
          <a:xfrm>
            <a:off x="8528447" y="1339173"/>
            <a:ext cx="457200" cy="22446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874042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965391"/>
          </a:xfrm>
        </p:spPr>
        <p:txBody>
          <a:bodyPr/>
          <a:lstStyle/>
          <a:p>
            <a:pPr marL="0" indent="0">
              <a:lnSpc>
                <a:spcPct val="150000"/>
              </a:lnSpc>
              <a:buNone/>
            </a:pPr>
            <a:r>
              <a:rPr lang="en-US" sz="1200" dirty="0"/>
              <a:t>(e). The model estimated in question 9c is similar to the model estimated in question 7i.</a:t>
            </a:r>
          </a:p>
          <a:p>
            <a:pPr marL="0" indent="0">
              <a:lnSpc>
                <a:spcPct val="150000"/>
              </a:lnSpc>
              <a:buNone/>
            </a:pPr>
            <a:r>
              <a:rPr lang="en-US" sz="1200" dirty="0" err="1"/>
              <a:t>i</a:t>
            </a:r>
            <a:r>
              <a:rPr lang="en-US" sz="1200" dirty="0"/>
              <a:t>. Both models adjust for sex, year8594, and </a:t>
            </a:r>
            <a:r>
              <a:rPr lang="en-US" sz="1200" dirty="0" err="1"/>
              <a:t>agegrp</a:t>
            </a:r>
            <a:r>
              <a:rPr lang="en-US" sz="1200" dirty="0"/>
              <a:t> but the Poisson regression model in question 7i appears to adjust for an additional variable (fu). Is the Poisson regression model adjusting for an additional factor? Explain.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0B2DB9DD-D320-4D01-969F-EEF6D8DA959E}"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12</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16" name="TextBox 15">
            <a:extLst>
              <a:ext uri="{FF2B5EF4-FFF2-40B4-BE49-F238E27FC236}">
                <a16:creationId xmlns:a16="http://schemas.microsoft.com/office/drawing/2014/main" id="{7C6EEDA6-C9D2-DCB2-0632-119CADB5789B}"/>
              </a:ext>
            </a:extLst>
          </p:cNvPr>
          <p:cNvSpPr txBox="1"/>
          <p:nvPr/>
        </p:nvSpPr>
        <p:spPr>
          <a:xfrm>
            <a:off x="349937" y="3631011"/>
            <a:ext cx="861896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Both models adjust for the same factors. When fitting the Poisson regression model we split time since diagnosis into annual intervals and explicitly estimated the effect of this factor in the model. The Cox model does not estimate the effect of ‘time’ but the other estimates are adjusted for ‘time’.</a:t>
            </a:r>
          </a:p>
        </p:txBody>
      </p:sp>
      <p:pic>
        <p:nvPicPr>
          <p:cNvPr id="8" name="Picture 7">
            <a:extLst>
              <a:ext uri="{FF2B5EF4-FFF2-40B4-BE49-F238E27FC236}">
                <a16:creationId xmlns:a16="http://schemas.microsoft.com/office/drawing/2014/main" id="{A3BF1D5F-CA13-C421-7BA2-7E46076F3084}"/>
              </a:ext>
            </a:extLst>
          </p:cNvPr>
          <p:cNvPicPr>
            <a:picLocks noChangeAspect="1"/>
          </p:cNvPicPr>
          <p:nvPr/>
        </p:nvPicPr>
        <p:blipFill>
          <a:blip r:embed="rId2"/>
          <a:stretch>
            <a:fillRect/>
          </a:stretch>
        </p:blipFill>
        <p:spPr>
          <a:xfrm>
            <a:off x="35496" y="1447719"/>
            <a:ext cx="4618752" cy="378516"/>
          </a:xfrm>
          <a:prstGeom prst="rect">
            <a:avLst/>
          </a:prstGeom>
        </p:spPr>
      </p:pic>
      <p:sp>
        <p:nvSpPr>
          <p:cNvPr id="11" name="Arrow: Down 10">
            <a:extLst>
              <a:ext uri="{FF2B5EF4-FFF2-40B4-BE49-F238E27FC236}">
                <a16:creationId xmlns:a16="http://schemas.microsoft.com/office/drawing/2014/main" id="{AB5291B1-6B2F-486E-431F-2FFD692557A1}"/>
              </a:ext>
            </a:extLst>
          </p:cNvPr>
          <p:cNvSpPr/>
          <p:nvPr/>
        </p:nvSpPr>
        <p:spPr bwMode="auto">
          <a:xfrm>
            <a:off x="2123728" y="1946324"/>
            <a:ext cx="168041" cy="179793"/>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8" name="Picture 17">
            <a:extLst>
              <a:ext uri="{FF2B5EF4-FFF2-40B4-BE49-F238E27FC236}">
                <a16:creationId xmlns:a16="http://schemas.microsoft.com/office/drawing/2014/main" id="{2811D65E-38DF-C115-A89F-7CB98E5B48D2}"/>
              </a:ext>
            </a:extLst>
          </p:cNvPr>
          <p:cNvPicPr>
            <a:picLocks noChangeAspect="1"/>
          </p:cNvPicPr>
          <p:nvPr/>
        </p:nvPicPr>
        <p:blipFill>
          <a:blip r:embed="rId3"/>
          <a:stretch>
            <a:fillRect/>
          </a:stretch>
        </p:blipFill>
        <p:spPr>
          <a:xfrm>
            <a:off x="35496" y="2223425"/>
            <a:ext cx="4536503" cy="1148547"/>
          </a:xfrm>
          <a:prstGeom prst="rect">
            <a:avLst/>
          </a:prstGeom>
        </p:spPr>
      </p:pic>
      <p:pic>
        <p:nvPicPr>
          <p:cNvPr id="20" name="Picture 19">
            <a:extLst>
              <a:ext uri="{FF2B5EF4-FFF2-40B4-BE49-F238E27FC236}">
                <a16:creationId xmlns:a16="http://schemas.microsoft.com/office/drawing/2014/main" id="{5EEE79ED-4989-42F1-3615-DAAFADDAC810}"/>
              </a:ext>
            </a:extLst>
          </p:cNvPr>
          <p:cNvPicPr>
            <a:picLocks noChangeAspect="1"/>
          </p:cNvPicPr>
          <p:nvPr/>
        </p:nvPicPr>
        <p:blipFill rotWithShape="1">
          <a:blip r:embed="rId4"/>
          <a:srcRect t="71731"/>
          <a:stretch/>
        </p:blipFill>
        <p:spPr>
          <a:xfrm>
            <a:off x="4748720" y="1475411"/>
            <a:ext cx="4354390" cy="521389"/>
          </a:xfrm>
          <a:prstGeom prst="rect">
            <a:avLst/>
          </a:prstGeom>
        </p:spPr>
      </p:pic>
      <p:sp>
        <p:nvSpPr>
          <p:cNvPr id="24" name="Arrow: Down 23">
            <a:extLst>
              <a:ext uri="{FF2B5EF4-FFF2-40B4-BE49-F238E27FC236}">
                <a16:creationId xmlns:a16="http://schemas.microsoft.com/office/drawing/2014/main" id="{0E2E6039-050A-FE19-7D2D-BC07D5B842F3}"/>
              </a:ext>
            </a:extLst>
          </p:cNvPr>
          <p:cNvSpPr/>
          <p:nvPr/>
        </p:nvSpPr>
        <p:spPr bwMode="auto">
          <a:xfrm>
            <a:off x="7020272" y="2115352"/>
            <a:ext cx="168042" cy="179793"/>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6" name="Picture 25">
            <a:extLst>
              <a:ext uri="{FF2B5EF4-FFF2-40B4-BE49-F238E27FC236}">
                <a16:creationId xmlns:a16="http://schemas.microsoft.com/office/drawing/2014/main" id="{3A55BCC0-76C8-7EE2-23D0-A5D2665DBAB0}"/>
              </a:ext>
            </a:extLst>
          </p:cNvPr>
          <p:cNvPicPr>
            <a:picLocks noChangeAspect="1"/>
          </p:cNvPicPr>
          <p:nvPr/>
        </p:nvPicPr>
        <p:blipFill>
          <a:blip r:embed="rId5"/>
          <a:stretch>
            <a:fillRect/>
          </a:stretch>
        </p:blipFill>
        <p:spPr>
          <a:xfrm>
            <a:off x="4826268" y="2375974"/>
            <a:ext cx="4276842" cy="965390"/>
          </a:xfrm>
          <a:prstGeom prst="rect">
            <a:avLst/>
          </a:prstGeom>
        </p:spPr>
      </p:pic>
      <p:sp>
        <p:nvSpPr>
          <p:cNvPr id="2" name="Rectangle 1">
            <a:extLst>
              <a:ext uri="{FF2B5EF4-FFF2-40B4-BE49-F238E27FC236}">
                <a16:creationId xmlns:a16="http://schemas.microsoft.com/office/drawing/2014/main" id="{89B2E4C5-DAA9-787F-5E3C-7B700A8E97CB}"/>
              </a:ext>
            </a:extLst>
          </p:cNvPr>
          <p:cNvSpPr/>
          <p:nvPr/>
        </p:nvSpPr>
        <p:spPr bwMode="auto">
          <a:xfrm>
            <a:off x="1835696" y="2390839"/>
            <a:ext cx="648072" cy="95052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7" name="Rectangle 6">
            <a:extLst>
              <a:ext uri="{FF2B5EF4-FFF2-40B4-BE49-F238E27FC236}">
                <a16:creationId xmlns:a16="http://schemas.microsoft.com/office/drawing/2014/main" id="{67BB9DE2-7C3E-F70A-F753-433E8E733498}"/>
              </a:ext>
            </a:extLst>
          </p:cNvPr>
          <p:cNvSpPr/>
          <p:nvPr/>
        </p:nvSpPr>
        <p:spPr bwMode="auto">
          <a:xfrm>
            <a:off x="6540242" y="2377587"/>
            <a:ext cx="768062" cy="95052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756142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721270"/>
          </a:xfrm>
        </p:spPr>
        <p:txBody>
          <a:bodyPr/>
          <a:lstStyle/>
          <a:p>
            <a:pPr marL="0" indent="0">
              <a:lnSpc>
                <a:spcPct val="150000"/>
              </a:lnSpc>
              <a:buNone/>
            </a:pPr>
            <a:r>
              <a:rPr lang="en-US" sz="1200" dirty="0"/>
              <a:t>(e). The model estimated in question 9c is similar to the model estimated in question 7i.</a:t>
            </a:r>
          </a:p>
          <a:p>
            <a:pPr marL="0" indent="0">
              <a:lnSpc>
                <a:spcPct val="150000"/>
              </a:lnSpc>
              <a:buNone/>
            </a:pPr>
            <a:r>
              <a:rPr lang="en-US" sz="1200" dirty="0"/>
              <a:t>ii. Would you expect the parameter estimate for sex, period, and age to be similar for the two models? Are they similar?</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F60F7D60-2FCD-40D5-B3E3-64CB24C73729}"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13</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16" name="TextBox 15">
            <a:extLst>
              <a:ext uri="{FF2B5EF4-FFF2-40B4-BE49-F238E27FC236}">
                <a16:creationId xmlns:a16="http://schemas.microsoft.com/office/drawing/2014/main" id="{7C6EEDA6-C9D2-DCB2-0632-119CADB5789B}"/>
              </a:ext>
            </a:extLst>
          </p:cNvPr>
          <p:cNvSpPr txBox="1"/>
          <p:nvPr/>
        </p:nvSpPr>
        <p:spPr>
          <a:xfrm>
            <a:off x="366679" y="1171987"/>
            <a:ext cx="8618968" cy="344069"/>
          </a:xfrm>
          <a:prstGeom prst="rect">
            <a:avLst/>
          </a:prstGeom>
          <a:noFill/>
          <a:ln w="6350">
            <a:solidFill>
              <a:schemeClr val="accent1"/>
            </a:solidFill>
          </a:ln>
        </p:spPr>
        <p:txBody>
          <a:bodyPr wrap="square">
            <a:spAutoFit/>
          </a:bodyPr>
          <a:lstStyle/>
          <a:p>
            <a:pPr>
              <a:lnSpc>
                <a:spcPct val="150000"/>
              </a:lnSpc>
            </a:pPr>
            <a:r>
              <a:rPr lang="en-US" sz="1200" dirty="0">
                <a:latin typeface="+mn-lt"/>
              </a:rPr>
              <a:t>Since the two models are conceptually similar we would expect the parameter estimates to be similar, which they are.</a:t>
            </a:r>
          </a:p>
        </p:txBody>
      </p:sp>
      <p:sp>
        <p:nvSpPr>
          <p:cNvPr id="2" name="Platshållare för innehåll 2">
            <a:extLst>
              <a:ext uri="{FF2B5EF4-FFF2-40B4-BE49-F238E27FC236}">
                <a16:creationId xmlns:a16="http://schemas.microsoft.com/office/drawing/2014/main" id="{F22F73C5-3192-B6DD-43CB-A6CC8DF91F52}"/>
              </a:ext>
            </a:extLst>
          </p:cNvPr>
          <p:cNvSpPr txBox="1">
            <a:spLocks/>
          </p:cNvSpPr>
          <p:nvPr/>
        </p:nvSpPr>
        <p:spPr bwMode="auto">
          <a:xfrm>
            <a:off x="256785" y="1971926"/>
            <a:ext cx="8631243" cy="38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lnSpc>
                <a:spcPct val="150000"/>
              </a:lnSpc>
              <a:buFont typeface="Arial" panose="020B0604020202020204" pitchFamily="34" charset="0"/>
              <a:buNone/>
            </a:pPr>
            <a:r>
              <a:rPr lang="en-US" sz="1200" kern="0" dirty="0"/>
              <a:t>iii. Do both models assume proportional hazards? Explain.</a:t>
            </a:r>
          </a:p>
        </p:txBody>
      </p:sp>
      <p:sp>
        <p:nvSpPr>
          <p:cNvPr id="7" name="TextBox 6">
            <a:extLst>
              <a:ext uri="{FF2B5EF4-FFF2-40B4-BE49-F238E27FC236}">
                <a16:creationId xmlns:a16="http://schemas.microsoft.com/office/drawing/2014/main" id="{2F9DE3E2-36CE-0797-2003-C677F7D08EF8}"/>
              </a:ext>
            </a:extLst>
          </p:cNvPr>
          <p:cNvSpPr txBox="1"/>
          <p:nvPr/>
        </p:nvSpPr>
        <p:spPr>
          <a:xfrm>
            <a:off x="390030" y="2388240"/>
            <a:ext cx="8618968" cy="1452064"/>
          </a:xfrm>
          <a:prstGeom prst="rect">
            <a:avLst/>
          </a:prstGeom>
          <a:noFill/>
          <a:ln w="6350">
            <a:solidFill>
              <a:schemeClr val="accent1"/>
            </a:solidFill>
          </a:ln>
        </p:spPr>
        <p:txBody>
          <a:bodyPr wrap="square">
            <a:spAutoFit/>
          </a:bodyPr>
          <a:lstStyle/>
          <a:p>
            <a:pPr>
              <a:lnSpc>
                <a:spcPct val="150000"/>
              </a:lnSpc>
            </a:pPr>
            <a:r>
              <a:rPr lang="en-US" sz="1200" dirty="0">
                <a:latin typeface="+mn-lt"/>
              </a:rPr>
              <a:t>Yes, both models assume ‘proportional hazards’. The proportional hazards assumption implies that the rate ratios are constant across all levels of follow-up time. In other words, the assumption is that there is no effect modification by follow-up time. This assumption is implicit in Poisson regression (as it is in logistic regression) where it is assumed that estimated rate ratios are constant across all combination of the other covariates. We can, of course, relax this assumption by fitting interaction terms.</a:t>
            </a:r>
          </a:p>
        </p:txBody>
      </p:sp>
    </p:spTree>
    <p:extLst>
      <p:ext uri="{BB962C8B-B14F-4D97-AF65-F5344CB8AC3E}">
        <p14:creationId xmlns:p14="http://schemas.microsoft.com/office/powerpoint/2010/main" val="1987157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649262"/>
          </a:xfrm>
        </p:spPr>
        <p:txBody>
          <a:bodyPr/>
          <a:lstStyle/>
          <a:p>
            <a:pPr marL="0" indent="0">
              <a:lnSpc>
                <a:spcPct val="150000"/>
              </a:lnSpc>
              <a:buNone/>
            </a:pPr>
            <a:r>
              <a:rPr lang="en-US" sz="1200" dirty="0"/>
              <a:t>(</a:t>
            </a:r>
            <a:r>
              <a:rPr lang="en-US" altLang="zh-CN" sz="1200" dirty="0"/>
              <a:t>f</a:t>
            </a:r>
            <a:r>
              <a:rPr lang="en-US" sz="1200" dirty="0"/>
              <a:t>). ADVANCED: By splitting at each failure time we can estimate a Poisson regression model that is identical to the Cox model.</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6D16E74D-D7C4-4870-A935-4D890990EF0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14</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10" name="Arrow: Down 9">
            <a:extLst>
              <a:ext uri="{FF2B5EF4-FFF2-40B4-BE49-F238E27FC236}">
                <a16:creationId xmlns:a16="http://schemas.microsoft.com/office/drawing/2014/main" id="{9131258D-F7A2-9312-8D6E-C234A61655C6}"/>
              </a:ext>
            </a:extLst>
          </p:cNvPr>
          <p:cNvSpPr/>
          <p:nvPr/>
        </p:nvSpPr>
        <p:spPr bwMode="auto">
          <a:xfrm rot="16200000">
            <a:off x="3952136" y="1269978"/>
            <a:ext cx="214763" cy="271179"/>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7" name="Picture 6">
            <a:extLst>
              <a:ext uri="{FF2B5EF4-FFF2-40B4-BE49-F238E27FC236}">
                <a16:creationId xmlns:a16="http://schemas.microsoft.com/office/drawing/2014/main" id="{6E4BA016-E8EC-A414-2113-EF2A2F6E6072}"/>
              </a:ext>
            </a:extLst>
          </p:cNvPr>
          <p:cNvPicPr>
            <a:picLocks noChangeAspect="1"/>
          </p:cNvPicPr>
          <p:nvPr/>
        </p:nvPicPr>
        <p:blipFill>
          <a:blip r:embed="rId2"/>
          <a:stretch>
            <a:fillRect/>
          </a:stretch>
        </p:blipFill>
        <p:spPr>
          <a:xfrm>
            <a:off x="323528" y="1040081"/>
            <a:ext cx="3514827" cy="733409"/>
          </a:xfrm>
          <a:prstGeom prst="rect">
            <a:avLst/>
          </a:prstGeom>
        </p:spPr>
      </p:pic>
      <p:pic>
        <p:nvPicPr>
          <p:cNvPr id="9" name="Picture 8">
            <a:extLst>
              <a:ext uri="{FF2B5EF4-FFF2-40B4-BE49-F238E27FC236}">
                <a16:creationId xmlns:a16="http://schemas.microsoft.com/office/drawing/2014/main" id="{A2714126-0EAE-13F6-C6CF-1538C28D7FE3}"/>
              </a:ext>
            </a:extLst>
          </p:cNvPr>
          <p:cNvPicPr>
            <a:picLocks noChangeAspect="1"/>
          </p:cNvPicPr>
          <p:nvPr/>
        </p:nvPicPr>
        <p:blipFill>
          <a:blip r:embed="rId3"/>
          <a:stretch>
            <a:fillRect/>
          </a:stretch>
        </p:blipFill>
        <p:spPr>
          <a:xfrm>
            <a:off x="323528" y="1909079"/>
            <a:ext cx="1877411" cy="818015"/>
          </a:xfrm>
          <a:prstGeom prst="rect">
            <a:avLst/>
          </a:prstGeom>
        </p:spPr>
      </p:pic>
      <p:pic>
        <p:nvPicPr>
          <p:cNvPr id="14" name="Picture 13">
            <a:extLst>
              <a:ext uri="{FF2B5EF4-FFF2-40B4-BE49-F238E27FC236}">
                <a16:creationId xmlns:a16="http://schemas.microsoft.com/office/drawing/2014/main" id="{8C4EBC9A-CE69-A065-F41E-EB1B993F50F3}"/>
              </a:ext>
            </a:extLst>
          </p:cNvPr>
          <p:cNvPicPr>
            <a:picLocks noChangeAspect="1"/>
          </p:cNvPicPr>
          <p:nvPr/>
        </p:nvPicPr>
        <p:blipFill rotWithShape="1">
          <a:blip r:embed="rId4"/>
          <a:srcRect b="76569"/>
          <a:stretch/>
        </p:blipFill>
        <p:spPr>
          <a:xfrm>
            <a:off x="4299222" y="1040080"/>
            <a:ext cx="4836153" cy="563643"/>
          </a:xfrm>
          <a:prstGeom prst="rect">
            <a:avLst/>
          </a:prstGeom>
        </p:spPr>
      </p:pic>
      <p:sp>
        <p:nvSpPr>
          <p:cNvPr id="15" name="Arrow: Down 14">
            <a:extLst>
              <a:ext uri="{FF2B5EF4-FFF2-40B4-BE49-F238E27FC236}">
                <a16:creationId xmlns:a16="http://schemas.microsoft.com/office/drawing/2014/main" id="{467E051A-27CF-31A7-0AC9-678784C95655}"/>
              </a:ext>
            </a:extLst>
          </p:cNvPr>
          <p:cNvSpPr/>
          <p:nvPr/>
        </p:nvSpPr>
        <p:spPr bwMode="auto">
          <a:xfrm>
            <a:off x="1651601" y="3234420"/>
            <a:ext cx="137553" cy="141762"/>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8" name="Picture 17">
            <a:extLst>
              <a:ext uri="{FF2B5EF4-FFF2-40B4-BE49-F238E27FC236}">
                <a16:creationId xmlns:a16="http://schemas.microsoft.com/office/drawing/2014/main" id="{C07FEC20-82A0-E9F0-F28A-7DFFB52EB860}"/>
              </a:ext>
            </a:extLst>
          </p:cNvPr>
          <p:cNvPicPr>
            <a:picLocks noChangeAspect="1"/>
          </p:cNvPicPr>
          <p:nvPr/>
        </p:nvPicPr>
        <p:blipFill>
          <a:blip r:embed="rId5"/>
          <a:stretch>
            <a:fillRect/>
          </a:stretch>
        </p:blipFill>
        <p:spPr>
          <a:xfrm>
            <a:off x="4893540" y="3675306"/>
            <a:ext cx="3788974" cy="1132517"/>
          </a:xfrm>
          <a:prstGeom prst="rect">
            <a:avLst/>
          </a:prstGeom>
        </p:spPr>
      </p:pic>
      <p:pic>
        <p:nvPicPr>
          <p:cNvPr id="22" name="Picture 21">
            <a:extLst>
              <a:ext uri="{FF2B5EF4-FFF2-40B4-BE49-F238E27FC236}">
                <a16:creationId xmlns:a16="http://schemas.microsoft.com/office/drawing/2014/main" id="{C6FE3C26-083A-7964-0486-2A133488D7BC}"/>
              </a:ext>
            </a:extLst>
          </p:cNvPr>
          <p:cNvPicPr>
            <a:picLocks noChangeAspect="1"/>
          </p:cNvPicPr>
          <p:nvPr/>
        </p:nvPicPr>
        <p:blipFill>
          <a:blip r:embed="rId6"/>
          <a:stretch>
            <a:fillRect/>
          </a:stretch>
        </p:blipFill>
        <p:spPr>
          <a:xfrm>
            <a:off x="4299221" y="1619225"/>
            <a:ext cx="4867793" cy="1837420"/>
          </a:xfrm>
          <a:prstGeom prst="rect">
            <a:avLst/>
          </a:prstGeom>
        </p:spPr>
      </p:pic>
      <p:pic>
        <p:nvPicPr>
          <p:cNvPr id="23" name="Picture 22">
            <a:extLst>
              <a:ext uri="{FF2B5EF4-FFF2-40B4-BE49-F238E27FC236}">
                <a16:creationId xmlns:a16="http://schemas.microsoft.com/office/drawing/2014/main" id="{498F9D8A-BBF3-426F-E876-AD02309F0166}"/>
              </a:ext>
            </a:extLst>
          </p:cNvPr>
          <p:cNvPicPr>
            <a:picLocks noChangeAspect="1"/>
          </p:cNvPicPr>
          <p:nvPr/>
        </p:nvPicPr>
        <p:blipFill>
          <a:blip r:embed="rId7"/>
          <a:stretch>
            <a:fillRect/>
          </a:stretch>
        </p:blipFill>
        <p:spPr>
          <a:xfrm>
            <a:off x="272229" y="3704864"/>
            <a:ext cx="4279062" cy="1083369"/>
          </a:xfrm>
          <a:prstGeom prst="rect">
            <a:avLst/>
          </a:prstGeom>
        </p:spPr>
      </p:pic>
      <p:pic>
        <p:nvPicPr>
          <p:cNvPr id="25" name="Picture 24">
            <a:extLst>
              <a:ext uri="{FF2B5EF4-FFF2-40B4-BE49-F238E27FC236}">
                <a16:creationId xmlns:a16="http://schemas.microsoft.com/office/drawing/2014/main" id="{8C31D758-771C-4CF0-46E8-9DAF00BFD901}"/>
              </a:ext>
            </a:extLst>
          </p:cNvPr>
          <p:cNvPicPr>
            <a:picLocks noChangeAspect="1"/>
          </p:cNvPicPr>
          <p:nvPr/>
        </p:nvPicPr>
        <p:blipFill>
          <a:blip r:embed="rId8"/>
          <a:stretch>
            <a:fillRect/>
          </a:stretch>
        </p:blipFill>
        <p:spPr>
          <a:xfrm>
            <a:off x="323528" y="2862101"/>
            <a:ext cx="1328073" cy="290859"/>
          </a:xfrm>
          <a:prstGeom prst="rect">
            <a:avLst/>
          </a:prstGeom>
        </p:spPr>
      </p:pic>
      <p:sp>
        <p:nvSpPr>
          <p:cNvPr id="2" name="Arrow: Down 1">
            <a:extLst>
              <a:ext uri="{FF2B5EF4-FFF2-40B4-BE49-F238E27FC236}">
                <a16:creationId xmlns:a16="http://schemas.microsoft.com/office/drawing/2014/main" id="{CE3D02C8-E285-3D57-50E6-71DAE80552F0}"/>
              </a:ext>
            </a:extLst>
          </p:cNvPr>
          <p:cNvSpPr/>
          <p:nvPr/>
        </p:nvSpPr>
        <p:spPr bwMode="auto">
          <a:xfrm>
            <a:off x="6543905" y="3458763"/>
            <a:ext cx="137553" cy="141762"/>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8" name="Rectangle 7">
            <a:extLst>
              <a:ext uri="{FF2B5EF4-FFF2-40B4-BE49-F238E27FC236}">
                <a16:creationId xmlns:a16="http://schemas.microsoft.com/office/drawing/2014/main" id="{3FD90387-6D4F-79D9-F37F-8761852F37CE}"/>
              </a:ext>
            </a:extLst>
          </p:cNvPr>
          <p:cNvSpPr/>
          <p:nvPr/>
        </p:nvSpPr>
        <p:spPr bwMode="auto">
          <a:xfrm>
            <a:off x="1915255" y="3857298"/>
            <a:ext cx="648072" cy="95052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1" name="Rectangle 10">
            <a:extLst>
              <a:ext uri="{FF2B5EF4-FFF2-40B4-BE49-F238E27FC236}">
                <a16:creationId xmlns:a16="http://schemas.microsoft.com/office/drawing/2014/main" id="{13C7CDDA-1E8A-5A91-8B4F-F12DDC8DD129}"/>
              </a:ext>
            </a:extLst>
          </p:cNvPr>
          <p:cNvSpPr/>
          <p:nvPr/>
        </p:nvSpPr>
        <p:spPr bwMode="auto">
          <a:xfrm>
            <a:off x="6543905" y="3852110"/>
            <a:ext cx="684840" cy="95052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98834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721270"/>
          </a:xfrm>
        </p:spPr>
        <p:txBody>
          <a:bodyPr/>
          <a:lstStyle/>
          <a:p>
            <a:pPr marL="0" indent="0">
              <a:lnSpc>
                <a:spcPct val="150000"/>
              </a:lnSpc>
              <a:buNone/>
            </a:pPr>
            <a:r>
              <a:rPr lang="en-US" sz="1200" dirty="0"/>
              <a:t>(g). ADVANCED: Split the data finely (e.g., 3-month intervals) and model the effect of time using a restricted cubic spline with Poisson regression. Also plot the rate and survival.</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86D637E2-8070-470B-865E-0B6CAE6AB04D}"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15</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pic>
        <p:nvPicPr>
          <p:cNvPr id="9" name="Picture 8">
            <a:extLst>
              <a:ext uri="{FF2B5EF4-FFF2-40B4-BE49-F238E27FC236}">
                <a16:creationId xmlns:a16="http://schemas.microsoft.com/office/drawing/2014/main" id="{D83A95FE-023B-2E4D-AA7E-2030169F6E65}"/>
              </a:ext>
            </a:extLst>
          </p:cNvPr>
          <p:cNvPicPr>
            <a:picLocks noChangeAspect="1"/>
          </p:cNvPicPr>
          <p:nvPr/>
        </p:nvPicPr>
        <p:blipFill>
          <a:blip r:embed="rId2"/>
          <a:stretch>
            <a:fillRect/>
          </a:stretch>
        </p:blipFill>
        <p:spPr>
          <a:xfrm>
            <a:off x="390030" y="1171495"/>
            <a:ext cx="4995933" cy="2624391"/>
          </a:xfrm>
          <a:prstGeom prst="rect">
            <a:avLst/>
          </a:prstGeom>
        </p:spPr>
      </p:pic>
      <p:pic>
        <p:nvPicPr>
          <p:cNvPr id="11" name="Picture 10">
            <a:extLst>
              <a:ext uri="{FF2B5EF4-FFF2-40B4-BE49-F238E27FC236}">
                <a16:creationId xmlns:a16="http://schemas.microsoft.com/office/drawing/2014/main" id="{68DDBB9A-51B9-1AAE-7B2F-090405961A03}"/>
              </a:ext>
            </a:extLst>
          </p:cNvPr>
          <p:cNvPicPr>
            <a:picLocks noChangeAspect="1"/>
          </p:cNvPicPr>
          <p:nvPr/>
        </p:nvPicPr>
        <p:blipFill>
          <a:blip r:embed="rId3"/>
          <a:stretch>
            <a:fillRect/>
          </a:stretch>
        </p:blipFill>
        <p:spPr>
          <a:xfrm>
            <a:off x="5652120" y="1171495"/>
            <a:ext cx="3438098" cy="1512763"/>
          </a:xfrm>
          <a:prstGeom prst="rect">
            <a:avLst/>
          </a:prstGeom>
        </p:spPr>
      </p:pic>
      <p:sp>
        <p:nvSpPr>
          <p:cNvPr id="12" name="Arrow: Down 11">
            <a:extLst>
              <a:ext uri="{FF2B5EF4-FFF2-40B4-BE49-F238E27FC236}">
                <a16:creationId xmlns:a16="http://schemas.microsoft.com/office/drawing/2014/main" id="{14F8D610-8C30-B8AA-D106-18F27EAED72B}"/>
              </a:ext>
            </a:extLst>
          </p:cNvPr>
          <p:cNvSpPr/>
          <p:nvPr/>
        </p:nvSpPr>
        <p:spPr bwMode="auto">
          <a:xfrm rot="16200000">
            <a:off x="5458490" y="1883894"/>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 name="Picture 1">
            <a:extLst>
              <a:ext uri="{FF2B5EF4-FFF2-40B4-BE49-F238E27FC236}">
                <a16:creationId xmlns:a16="http://schemas.microsoft.com/office/drawing/2014/main" id="{AF2FD1F6-283D-A338-1104-B0ECF5404E09}"/>
              </a:ext>
            </a:extLst>
          </p:cNvPr>
          <p:cNvPicPr>
            <a:picLocks noChangeAspect="1"/>
          </p:cNvPicPr>
          <p:nvPr/>
        </p:nvPicPr>
        <p:blipFill>
          <a:blip r:embed="rId4"/>
          <a:stretch>
            <a:fillRect/>
          </a:stretch>
        </p:blipFill>
        <p:spPr>
          <a:xfrm>
            <a:off x="5684788" y="3346353"/>
            <a:ext cx="3372762" cy="1008112"/>
          </a:xfrm>
          <a:prstGeom prst="rect">
            <a:avLst/>
          </a:prstGeom>
        </p:spPr>
      </p:pic>
      <p:sp>
        <p:nvSpPr>
          <p:cNvPr id="8" name="TextBox 7">
            <a:extLst>
              <a:ext uri="{FF2B5EF4-FFF2-40B4-BE49-F238E27FC236}">
                <a16:creationId xmlns:a16="http://schemas.microsoft.com/office/drawing/2014/main" id="{D4CE7FA8-5071-973B-C130-BF51FEDDD09E}"/>
              </a:ext>
            </a:extLst>
          </p:cNvPr>
          <p:cNvSpPr txBox="1"/>
          <p:nvPr/>
        </p:nvSpPr>
        <p:spPr>
          <a:xfrm>
            <a:off x="5684788" y="2996189"/>
            <a:ext cx="3372762" cy="276999"/>
          </a:xfrm>
          <a:prstGeom prst="rect">
            <a:avLst/>
          </a:prstGeom>
          <a:noFill/>
          <a:ln w="6350">
            <a:noFill/>
          </a:ln>
        </p:spPr>
        <p:txBody>
          <a:bodyPr wrap="square">
            <a:spAutoFit/>
          </a:bodyPr>
          <a:lstStyle/>
          <a:p>
            <a:r>
              <a:rPr lang="en-US" sz="1200" dirty="0">
                <a:latin typeface="+mn-lt"/>
              </a:rPr>
              <a:t>Split </a:t>
            </a:r>
            <a:r>
              <a:rPr lang="en-US" altLang="zh-CN" sz="1200" dirty="0">
                <a:latin typeface="+mn-lt"/>
              </a:rPr>
              <a:t>by each failure time in (f): </a:t>
            </a:r>
            <a:endParaRPr lang="en-US" sz="1200" dirty="0">
              <a:latin typeface="+mn-lt"/>
            </a:endParaRPr>
          </a:p>
        </p:txBody>
      </p:sp>
      <p:pic>
        <p:nvPicPr>
          <p:cNvPr id="10" name="Picture 9">
            <a:extLst>
              <a:ext uri="{FF2B5EF4-FFF2-40B4-BE49-F238E27FC236}">
                <a16:creationId xmlns:a16="http://schemas.microsoft.com/office/drawing/2014/main" id="{94F7D009-499A-3D05-3BF5-E0F400CF347D}"/>
              </a:ext>
            </a:extLst>
          </p:cNvPr>
          <p:cNvPicPr>
            <a:picLocks noChangeAspect="1"/>
          </p:cNvPicPr>
          <p:nvPr/>
        </p:nvPicPr>
        <p:blipFill>
          <a:blip r:embed="rId5"/>
          <a:stretch>
            <a:fillRect/>
          </a:stretch>
        </p:blipFill>
        <p:spPr>
          <a:xfrm>
            <a:off x="1496052" y="4076872"/>
            <a:ext cx="3889911" cy="984844"/>
          </a:xfrm>
          <a:prstGeom prst="rect">
            <a:avLst/>
          </a:prstGeom>
        </p:spPr>
      </p:pic>
      <p:sp>
        <p:nvSpPr>
          <p:cNvPr id="13" name="TextBox 12">
            <a:extLst>
              <a:ext uri="{FF2B5EF4-FFF2-40B4-BE49-F238E27FC236}">
                <a16:creationId xmlns:a16="http://schemas.microsoft.com/office/drawing/2014/main" id="{1EBE4CE7-969D-2B44-A675-B634E10313E2}"/>
              </a:ext>
            </a:extLst>
          </p:cNvPr>
          <p:cNvSpPr txBox="1"/>
          <p:nvPr/>
        </p:nvSpPr>
        <p:spPr>
          <a:xfrm>
            <a:off x="323528" y="3833505"/>
            <a:ext cx="3372762" cy="276999"/>
          </a:xfrm>
          <a:prstGeom prst="rect">
            <a:avLst/>
          </a:prstGeom>
          <a:noFill/>
          <a:ln w="6350">
            <a:noFill/>
          </a:ln>
        </p:spPr>
        <p:txBody>
          <a:bodyPr wrap="square">
            <a:spAutoFit/>
          </a:bodyPr>
          <a:lstStyle/>
          <a:p>
            <a:r>
              <a:rPr lang="en-US" sz="1200" dirty="0">
                <a:latin typeface="+mn-lt"/>
              </a:rPr>
              <a:t>Cox results </a:t>
            </a:r>
            <a:r>
              <a:rPr lang="en-US" altLang="zh-CN" sz="1200" dirty="0">
                <a:latin typeface="+mn-lt"/>
              </a:rPr>
              <a:t>in (f): </a:t>
            </a:r>
            <a:endParaRPr lang="en-US" sz="1200" dirty="0">
              <a:latin typeface="+mn-lt"/>
            </a:endParaRPr>
          </a:p>
        </p:txBody>
      </p:sp>
      <p:sp>
        <p:nvSpPr>
          <p:cNvPr id="14" name="Arrow: Down 13">
            <a:extLst>
              <a:ext uri="{FF2B5EF4-FFF2-40B4-BE49-F238E27FC236}">
                <a16:creationId xmlns:a16="http://schemas.microsoft.com/office/drawing/2014/main" id="{D22030DE-0DCF-0781-B995-D2E9443CD630}"/>
              </a:ext>
            </a:extLst>
          </p:cNvPr>
          <p:cNvSpPr/>
          <p:nvPr/>
        </p:nvSpPr>
        <p:spPr bwMode="auto">
          <a:xfrm>
            <a:off x="7164288" y="2799281"/>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5" name="Arrow: Down 14">
            <a:extLst>
              <a:ext uri="{FF2B5EF4-FFF2-40B4-BE49-F238E27FC236}">
                <a16:creationId xmlns:a16="http://schemas.microsoft.com/office/drawing/2014/main" id="{864B5303-27EE-A4A2-57AC-655B24E28296}"/>
              </a:ext>
            </a:extLst>
          </p:cNvPr>
          <p:cNvSpPr/>
          <p:nvPr/>
        </p:nvSpPr>
        <p:spPr bwMode="auto">
          <a:xfrm rot="3623636">
            <a:off x="5474657" y="4038496"/>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7" name="Rectangle 6">
            <a:extLst>
              <a:ext uri="{FF2B5EF4-FFF2-40B4-BE49-F238E27FC236}">
                <a16:creationId xmlns:a16="http://schemas.microsoft.com/office/drawing/2014/main" id="{32DBCA7A-55C2-479E-6C42-FC3BE5FC6EC4}"/>
              </a:ext>
            </a:extLst>
          </p:cNvPr>
          <p:cNvSpPr/>
          <p:nvPr/>
        </p:nvSpPr>
        <p:spPr bwMode="auto">
          <a:xfrm>
            <a:off x="2987824" y="4198871"/>
            <a:ext cx="596460" cy="862846"/>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6" name="Rectangle 15">
            <a:extLst>
              <a:ext uri="{FF2B5EF4-FFF2-40B4-BE49-F238E27FC236}">
                <a16:creationId xmlns:a16="http://schemas.microsoft.com/office/drawing/2014/main" id="{21F24B25-DDC2-A263-4B1E-DAE74F8ABFAC}"/>
              </a:ext>
            </a:extLst>
          </p:cNvPr>
          <p:cNvSpPr/>
          <p:nvPr/>
        </p:nvSpPr>
        <p:spPr bwMode="auto">
          <a:xfrm>
            <a:off x="6961688" y="1918832"/>
            <a:ext cx="706656" cy="765426"/>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7" name="Rectangle 16">
            <a:extLst>
              <a:ext uri="{FF2B5EF4-FFF2-40B4-BE49-F238E27FC236}">
                <a16:creationId xmlns:a16="http://schemas.microsoft.com/office/drawing/2014/main" id="{B42A81D3-DB35-3571-A5C0-9CAC09E39440}"/>
              </a:ext>
            </a:extLst>
          </p:cNvPr>
          <p:cNvSpPr/>
          <p:nvPr/>
        </p:nvSpPr>
        <p:spPr bwMode="auto">
          <a:xfrm>
            <a:off x="7153428" y="3496742"/>
            <a:ext cx="648072" cy="85772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410054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721270"/>
          </a:xfrm>
        </p:spPr>
        <p:txBody>
          <a:bodyPr/>
          <a:lstStyle/>
          <a:p>
            <a:pPr marL="0" indent="0">
              <a:lnSpc>
                <a:spcPct val="150000"/>
              </a:lnSpc>
              <a:buNone/>
            </a:pPr>
            <a:r>
              <a:rPr lang="en-US" sz="1200" dirty="0"/>
              <a:t>(g). ADVANCED: Split the data finely (e.g., 3-month intervals) and model the effect of time using a restricted cubic spline with Poisson regression. Also plot the rate and survival.</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15E1C91C-1590-4B7E-B803-405E7C57AF7D}"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16</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12" name="Arrow: Down 11">
            <a:extLst>
              <a:ext uri="{FF2B5EF4-FFF2-40B4-BE49-F238E27FC236}">
                <a16:creationId xmlns:a16="http://schemas.microsoft.com/office/drawing/2014/main" id="{14F8D610-8C30-B8AA-D106-18F27EAED72B}"/>
              </a:ext>
            </a:extLst>
          </p:cNvPr>
          <p:cNvSpPr/>
          <p:nvPr/>
        </p:nvSpPr>
        <p:spPr bwMode="auto">
          <a:xfrm rot="16200000">
            <a:off x="5017694" y="2281515"/>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7" name="Picture 6">
            <a:extLst>
              <a:ext uri="{FF2B5EF4-FFF2-40B4-BE49-F238E27FC236}">
                <a16:creationId xmlns:a16="http://schemas.microsoft.com/office/drawing/2014/main" id="{D0418F6A-B28C-83D7-56A8-99D7053C995D}"/>
              </a:ext>
            </a:extLst>
          </p:cNvPr>
          <p:cNvPicPr>
            <a:picLocks noChangeAspect="1"/>
          </p:cNvPicPr>
          <p:nvPr/>
        </p:nvPicPr>
        <p:blipFill>
          <a:blip r:embed="rId2"/>
          <a:stretch>
            <a:fillRect/>
          </a:stretch>
        </p:blipFill>
        <p:spPr>
          <a:xfrm>
            <a:off x="78203" y="1203598"/>
            <a:ext cx="4846025" cy="2675118"/>
          </a:xfrm>
          <a:prstGeom prst="rect">
            <a:avLst/>
          </a:prstGeom>
        </p:spPr>
      </p:pic>
      <p:pic>
        <p:nvPicPr>
          <p:cNvPr id="10" name="Picture 9">
            <a:extLst>
              <a:ext uri="{FF2B5EF4-FFF2-40B4-BE49-F238E27FC236}">
                <a16:creationId xmlns:a16="http://schemas.microsoft.com/office/drawing/2014/main" id="{842CF0A9-8608-9A31-7122-1E229B68DC5E}"/>
              </a:ext>
            </a:extLst>
          </p:cNvPr>
          <p:cNvPicPr>
            <a:picLocks noChangeAspect="1"/>
          </p:cNvPicPr>
          <p:nvPr/>
        </p:nvPicPr>
        <p:blipFill>
          <a:blip r:embed="rId3"/>
          <a:stretch>
            <a:fillRect/>
          </a:stretch>
        </p:blipFill>
        <p:spPr>
          <a:xfrm>
            <a:off x="5257272" y="1102520"/>
            <a:ext cx="3867416" cy="2776195"/>
          </a:xfrm>
          <a:prstGeom prst="rect">
            <a:avLst/>
          </a:prstGeom>
        </p:spPr>
      </p:pic>
      <p:sp>
        <p:nvSpPr>
          <p:cNvPr id="2" name="Rectangle 1">
            <a:extLst>
              <a:ext uri="{FF2B5EF4-FFF2-40B4-BE49-F238E27FC236}">
                <a16:creationId xmlns:a16="http://schemas.microsoft.com/office/drawing/2014/main" id="{37F882B2-3AB6-C0EE-D2E8-03B31B835232}"/>
              </a:ext>
            </a:extLst>
          </p:cNvPr>
          <p:cNvSpPr/>
          <p:nvPr/>
        </p:nvSpPr>
        <p:spPr bwMode="auto">
          <a:xfrm>
            <a:off x="78508" y="1203598"/>
            <a:ext cx="2837308" cy="360040"/>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8" name="Rectangle 7">
            <a:extLst>
              <a:ext uri="{FF2B5EF4-FFF2-40B4-BE49-F238E27FC236}">
                <a16:creationId xmlns:a16="http://schemas.microsoft.com/office/drawing/2014/main" id="{5803E9C1-47C9-555B-7B87-87C32ACC955E}"/>
              </a:ext>
            </a:extLst>
          </p:cNvPr>
          <p:cNvSpPr/>
          <p:nvPr/>
        </p:nvSpPr>
        <p:spPr bwMode="auto">
          <a:xfrm>
            <a:off x="1475656" y="1588036"/>
            <a:ext cx="648072" cy="119618"/>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2989321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721270"/>
          </a:xfrm>
        </p:spPr>
        <p:txBody>
          <a:bodyPr/>
          <a:lstStyle/>
          <a:p>
            <a:pPr marL="0" indent="0">
              <a:lnSpc>
                <a:spcPct val="150000"/>
              </a:lnSpc>
              <a:buNone/>
            </a:pPr>
            <a:r>
              <a:rPr lang="en-US" sz="1200" dirty="0"/>
              <a:t>(g). ADVANCED: Split the data finely (e.g., 3-month intervals) and model the effect of time using a restricted cubic spline with Poisson regression. Also plot the rate and survival.</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FD571CEF-1D93-4D87-82C7-C47376953950}"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17</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9. </a:t>
            </a:r>
            <a:r>
              <a:rPr lang="en-US" sz="1600" kern="0" dirty="0" err="1"/>
              <a:t>Localised</a:t>
            </a:r>
            <a:r>
              <a:rPr lang="en-US" sz="1600" kern="0" dirty="0"/>
              <a:t> melanoma: modelling cause-specific mortality using Cox regression</a:t>
            </a:r>
            <a:endParaRPr lang="en-GB" sz="1600" kern="0" dirty="0"/>
          </a:p>
        </p:txBody>
      </p:sp>
      <p:sp>
        <p:nvSpPr>
          <p:cNvPr id="12" name="Arrow: Down 11">
            <a:extLst>
              <a:ext uri="{FF2B5EF4-FFF2-40B4-BE49-F238E27FC236}">
                <a16:creationId xmlns:a16="http://schemas.microsoft.com/office/drawing/2014/main" id="{14F8D610-8C30-B8AA-D106-18F27EAED72B}"/>
              </a:ext>
            </a:extLst>
          </p:cNvPr>
          <p:cNvSpPr/>
          <p:nvPr/>
        </p:nvSpPr>
        <p:spPr bwMode="auto">
          <a:xfrm rot="16200000">
            <a:off x="5591402" y="2056325"/>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8" name="Picture 7">
            <a:extLst>
              <a:ext uri="{FF2B5EF4-FFF2-40B4-BE49-F238E27FC236}">
                <a16:creationId xmlns:a16="http://schemas.microsoft.com/office/drawing/2014/main" id="{1370E543-238E-7019-8C03-583D860568DC}"/>
              </a:ext>
            </a:extLst>
          </p:cNvPr>
          <p:cNvPicPr>
            <a:picLocks noChangeAspect="1"/>
          </p:cNvPicPr>
          <p:nvPr/>
        </p:nvPicPr>
        <p:blipFill>
          <a:blip r:embed="rId2"/>
          <a:stretch>
            <a:fillRect/>
          </a:stretch>
        </p:blipFill>
        <p:spPr>
          <a:xfrm>
            <a:off x="55835" y="1131590"/>
            <a:ext cx="5366230" cy="2359291"/>
          </a:xfrm>
          <a:prstGeom prst="rect">
            <a:avLst/>
          </a:prstGeom>
        </p:spPr>
      </p:pic>
      <p:pic>
        <p:nvPicPr>
          <p:cNvPr id="11" name="Picture 10">
            <a:extLst>
              <a:ext uri="{FF2B5EF4-FFF2-40B4-BE49-F238E27FC236}">
                <a16:creationId xmlns:a16="http://schemas.microsoft.com/office/drawing/2014/main" id="{6AF8F779-29F1-82BE-2366-CB8A19703F93}"/>
              </a:ext>
            </a:extLst>
          </p:cNvPr>
          <p:cNvPicPr>
            <a:picLocks noChangeAspect="1"/>
          </p:cNvPicPr>
          <p:nvPr/>
        </p:nvPicPr>
        <p:blipFill>
          <a:blip r:embed="rId3"/>
          <a:stretch>
            <a:fillRect/>
          </a:stretch>
        </p:blipFill>
        <p:spPr>
          <a:xfrm>
            <a:off x="5923116" y="842962"/>
            <a:ext cx="3220884" cy="2232843"/>
          </a:xfrm>
          <a:prstGeom prst="rect">
            <a:avLst/>
          </a:prstGeom>
        </p:spPr>
      </p:pic>
      <p:pic>
        <p:nvPicPr>
          <p:cNvPr id="13" name="Picture 12">
            <a:extLst>
              <a:ext uri="{FF2B5EF4-FFF2-40B4-BE49-F238E27FC236}">
                <a16:creationId xmlns:a16="http://schemas.microsoft.com/office/drawing/2014/main" id="{360BF5D4-ADB6-7BCD-966E-8499FDE69451}"/>
              </a:ext>
            </a:extLst>
          </p:cNvPr>
          <p:cNvPicPr>
            <a:picLocks noChangeAspect="1"/>
          </p:cNvPicPr>
          <p:nvPr/>
        </p:nvPicPr>
        <p:blipFill>
          <a:blip r:embed="rId4"/>
          <a:stretch>
            <a:fillRect/>
          </a:stretch>
        </p:blipFill>
        <p:spPr>
          <a:xfrm>
            <a:off x="5580112" y="3075885"/>
            <a:ext cx="2880320" cy="2067615"/>
          </a:xfrm>
          <a:prstGeom prst="rect">
            <a:avLst/>
          </a:prstGeom>
        </p:spPr>
      </p:pic>
      <p:sp>
        <p:nvSpPr>
          <p:cNvPr id="2" name="Rectangle 1">
            <a:extLst>
              <a:ext uri="{FF2B5EF4-FFF2-40B4-BE49-F238E27FC236}">
                <a16:creationId xmlns:a16="http://schemas.microsoft.com/office/drawing/2014/main" id="{46F27CD9-E003-982B-29AB-95F637A72116}"/>
              </a:ext>
            </a:extLst>
          </p:cNvPr>
          <p:cNvSpPr/>
          <p:nvPr/>
        </p:nvSpPr>
        <p:spPr bwMode="auto">
          <a:xfrm>
            <a:off x="2339752" y="1987813"/>
            <a:ext cx="360040" cy="139766"/>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081622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C7B37C89-2E63-43C2-BBB4-4A331C469CC1}"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18</a:t>
            </a:fld>
            <a:endParaRPr lang="en-GB" dirty="0"/>
          </a:p>
        </p:txBody>
      </p:sp>
      <p:pic>
        <p:nvPicPr>
          <p:cNvPr id="3" name="Picture 2">
            <a:extLst>
              <a:ext uri="{FF2B5EF4-FFF2-40B4-BE49-F238E27FC236}">
                <a16:creationId xmlns:a16="http://schemas.microsoft.com/office/drawing/2014/main" id="{35E04CF2-8815-8E2A-CAD3-D520BF8B04C7}"/>
              </a:ext>
            </a:extLst>
          </p:cNvPr>
          <p:cNvPicPr>
            <a:picLocks noChangeAspect="1"/>
          </p:cNvPicPr>
          <p:nvPr/>
        </p:nvPicPr>
        <p:blipFill rotWithShape="1">
          <a:blip r:embed="rId2"/>
          <a:srcRect l="900"/>
          <a:stretch/>
        </p:blipFill>
        <p:spPr>
          <a:xfrm>
            <a:off x="539552" y="0"/>
            <a:ext cx="7925228" cy="4371950"/>
          </a:xfrm>
          <a:prstGeom prst="rect">
            <a:avLst/>
          </a:prstGeom>
        </p:spPr>
      </p:pic>
      <p:sp>
        <p:nvSpPr>
          <p:cNvPr id="7" name="Rectangle 6">
            <a:extLst>
              <a:ext uri="{FF2B5EF4-FFF2-40B4-BE49-F238E27FC236}">
                <a16:creationId xmlns:a16="http://schemas.microsoft.com/office/drawing/2014/main" id="{E30BDD70-220C-9503-4C11-941DA4E0B821}"/>
              </a:ext>
            </a:extLst>
          </p:cNvPr>
          <p:cNvSpPr/>
          <p:nvPr/>
        </p:nvSpPr>
        <p:spPr bwMode="auto">
          <a:xfrm>
            <a:off x="757750" y="2427734"/>
            <a:ext cx="7488832" cy="648072"/>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822105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649262"/>
          </a:xfrm>
        </p:spPr>
        <p:txBody>
          <a:bodyPr/>
          <a:lstStyle/>
          <a:p>
            <a:pPr marL="0" indent="0">
              <a:lnSpc>
                <a:spcPct val="150000"/>
              </a:lnSpc>
              <a:buNone/>
            </a:pPr>
            <a:r>
              <a:rPr lang="en-US" sz="1200" dirty="0"/>
              <a:t>(a). For the </a:t>
            </a:r>
            <a:r>
              <a:rPr lang="en-US" sz="1200" dirty="0" err="1"/>
              <a:t>localised</a:t>
            </a:r>
            <a:r>
              <a:rPr lang="en-US" sz="1200" dirty="0"/>
              <a:t> melanoma data with 10 years follow-up, plot the instantaneous cause-specific hazard for each calendar period.</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3B548CCC-B63A-4AEA-B4BE-C087EAF8124E}"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19</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pic>
        <p:nvPicPr>
          <p:cNvPr id="10" name="Picture 9">
            <a:extLst>
              <a:ext uri="{FF2B5EF4-FFF2-40B4-BE49-F238E27FC236}">
                <a16:creationId xmlns:a16="http://schemas.microsoft.com/office/drawing/2014/main" id="{A0ED3843-2A21-69ED-66F2-9DB3CD618A11}"/>
              </a:ext>
            </a:extLst>
          </p:cNvPr>
          <p:cNvPicPr>
            <a:picLocks noChangeAspect="1"/>
          </p:cNvPicPr>
          <p:nvPr/>
        </p:nvPicPr>
        <p:blipFill>
          <a:blip r:embed="rId3"/>
          <a:stretch>
            <a:fillRect/>
          </a:stretch>
        </p:blipFill>
        <p:spPr>
          <a:xfrm>
            <a:off x="35496" y="1216351"/>
            <a:ext cx="5142959" cy="2134733"/>
          </a:xfrm>
          <a:prstGeom prst="rect">
            <a:avLst/>
          </a:prstGeom>
        </p:spPr>
      </p:pic>
      <p:pic>
        <p:nvPicPr>
          <p:cNvPr id="15" name="Picture 14">
            <a:extLst>
              <a:ext uri="{FF2B5EF4-FFF2-40B4-BE49-F238E27FC236}">
                <a16:creationId xmlns:a16="http://schemas.microsoft.com/office/drawing/2014/main" id="{22BCCFC5-09C8-BE60-729B-C862D87FE00B}"/>
              </a:ext>
            </a:extLst>
          </p:cNvPr>
          <p:cNvPicPr>
            <a:picLocks noChangeAspect="1"/>
          </p:cNvPicPr>
          <p:nvPr/>
        </p:nvPicPr>
        <p:blipFill>
          <a:blip r:embed="rId4"/>
          <a:stretch>
            <a:fillRect/>
          </a:stretch>
        </p:blipFill>
        <p:spPr>
          <a:xfrm>
            <a:off x="5344557" y="1062126"/>
            <a:ext cx="3799444" cy="2373720"/>
          </a:xfrm>
          <a:prstGeom prst="rect">
            <a:avLst/>
          </a:prstGeom>
        </p:spPr>
      </p:pic>
      <p:sp>
        <p:nvSpPr>
          <p:cNvPr id="17" name="Arrow: Down 16">
            <a:extLst>
              <a:ext uri="{FF2B5EF4-FFF2-40B4-BE49-F238E27FC236}">
                <a16:creationId xmlns:a16="http://schemas.microsoft.com/office/drawing/2014/main" id="{C2395CC8-01C7-C453-0470-A50ED8093760}"/>
              </a:ext>
            </a:extLst>
          </p:cNvPr>
          <p:cNvSpPr/>
          <p:nvPr/>
        </p:nvSpPr>
        <p:spPr bwMode="auto">
          <a:xfrm rot="16200000">
            <a:off x="5211831" y="2211710"/>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30" name="TextBox 29">
            <a:extLst>
              <a:ext uri="{FF2B5EF4-FFF2-40B4-BE49-F238E27FC236}">
                <a16:creationId xmlns:a16="http://schemas.microsoft.com/office/drawing/2014/main" id="{5081500C-D65C-2BFE-FCA4-CEB56ED32489}"/>
              </a:ext>
            </a:extLst>
          </p:cNvPr>
          <p:cNvSpPr txBox="1"/>
          <p:nvPr/>
        </p:nvSpPr>
        <p:spPr>
          <a:xfrm>
            <a:off x="366679" y="3715490"/>
            <a:ext cx="8453793"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If we look at the hazard curves, at their peak the ratio is approximately: 0.040/0.065=0.62. The ratio seems to vary with respect to time.</a:t>
            </a:r>
          </a:p>
        </p:txBody>
      </p:sp>
      <p:sp>
        <p:nvSpPr>
          <p:cNvPr id="2" name="Rectangle 1">
            <a:extLst>
              <a:ext uri="{FF2B5EF4-FFF2-40B4-BE49-F238E27FC236}">
                <a16:creationId xmlns:a16="http://schemas.microsoft.com/office/drawing/2014/main" id="{3FE32263-A8D0-CB81-BEDF-9CF73C4C505D}"/>
              </a:ext>
            </a:extLst>
          </p:cNvPr>
          <p:cNvSpPr/>
          <p:nvPr/>
        </p:nvSpPr>
        <p:spPr bwMode="auto">
          <a:xfrm>
            <a:off x="827584" y="1408929"/>
            <a:ext cx="432048" cy="172838"/>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7" name="Rectangle 6">
            <a:extLst>
              <a:ext uri="{FF2B5EF4-FFF2-40B4-BE49-F238E27FC236}">
                <a16:creationId xmlns:a16="http://schemas.microsoft.com/office/drawing/2014/main" id="{E98F8CFC-8F49-7E15-BCCD-B32D449E854D}"/>
              </a:ext>
            </a:extLst>
          </p:cNvPr>
          <p:cNvSpPr/>
          <p:nvPr/>
        </p:nvSpPr>
        <p:spPr bwMode="auto">
          <a:xfrm>
            <a:off x="287524" y="2110880"/>
            <a:ext cx="1080120" cy="172838"/>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8" name="Rectangle 7">
            <a:extLst>
              <a:ext uri="{FF2B5EF4-FFF2-40B4-BE49-F238E27FC236}">
                <a16:creationId xmlns:a16="http://schemas.microsoft.com/office/drawing/2014/main" id="{1894D138-8DFF-4280-FC6D-5AA37DB1216A}"/>
              </a:ext>
            </a:extLst>
          </p:cNvPr>
          <p:cNvSpPr/>
          <p:nvPr/>
        </p:nvSpPr>
        <p:spPr bwMode="auto">
          <a:xfrm>
            <a:off x="1835696" y="2570858"/>
            <a:ext cx="144016" cy="172838"/>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2223972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865285"/>
          </a:xfrm>
        </p:spPr>
        <p:txBody>
          <a:bodyPr/>
          <a:lstStyle/>
          <a:p>
            <a:pPr marL="0" indent="0">
              <a:lnSpc>
                <a:spcPct val="150000"/>
              </a:lnSpc>
              <a:buNone/>
            </a:pPr>
            <a:r>
              <a:rPr lang="en-US" sz="1200" dirty="0"/>
              <a:t>(b). Now plot the instantaneous cause-specific hazard for each calendar period using a log scale for the y axis (use the option </a:t>
            </a:r>
            <a:r>
              <a:rPr lang="en-US" sz="1200" dirty="0" err="1"/>
              <a:t>yscale</a:t>
            </a:r>
            <a:r>
              <a:rPr lang="en-US" sz="1200" dirty="0"/>
              <a:t>(log)). What would you expect to see if a proportional hazards assumption was appropriate? Do you see it?</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20</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7" name="Arrow: Down 16">
            <a:extLst>
              <a:ext uri="{FF2B5EF4-FFF2-40B4-BE49-F238E27FC236}">
                <a16:creationId xmlns:a16="http://schemas.microsoft.com/office/drawing/2014/main" id="{C2395CC8-01C7-C453-0470-A50ED8093760}"/>
              </a:ext>
            </a:extLst>
          </p:cNvPr>
          <p:cNvSpPr/>
          <p:nvPr/>
        </p:nvSpPr>
        <p:spPr bwMode="auto">
          <a:xfrm rot="16200000">
            <a:off x="5113798" y="2200420"/>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7" name="Picture 6">
            <a:extLst>
              <a:ext uri="{FF2B5EF4-FFF2-40B4-BE49-F238E27FC236}">
                <a16:creationId xmlns:a16="http://schemas.microsoft.com/office/drawing/2014/main" id="{A64CED30-E6B4-FF02-2EAF-BD0ED40263A9}"/>
              </a:ext>
            </a:extLst>
          </p:cNvPr>
          <p:cNvPicPr>
            <a:picLocks noChangeAspect="1"/>
          </p:cNvPicPr>
          <p:nvPr/>
        </p:nvPicPr>
        <p:blipFill>
          <a:blip r:embed="rId3"/>
          <a:stretch>
            <a:fillRect/>
          </a:stretch>
        </p:blipFill>
        <p:spPr>
          <a:xfrm>
            <a:off x="107504" y="1502929"/>
            <a:ext cx="4896544" cy="1321209"/>
          </a:xfrm>
          <a:prstGeom prst="rect">
            <a:avLst/>
          </a:prstGeom>
        </p:spPr>
      </p:pic>
      <p:pic>
        <p:nvPicPr>
          <p:cNvPr id="9" name="Picture 8">
            <a:extLst>
              <a:ext uri="{FF2B5EF4-FFF2-40B4-BE49-F238E27FC236}">
                <a16:creationId xmlns:a16="http://schemas.microsoft.com/office/drawing/2014/main" id="{BACA1684-20B5-4A5D-63DF-B606BA253685}"/>
              </a:ext>
            </a:extLst>
          </p:cNvPr>
          <p:cNvPicPr>
            <a:picLocks noChangeAspect="1"/>
          </p:cNvPicPr>
          <p:nvPr/>
        </p:nvPicPr>
        <p:blipFill>
          <a:blip r:embed="rId4"/>
          <a:stretch>
            <a:fillRect/>
          </a:stretch>
        </p:blipFill>
        <p:spPr>
          <a:xfrm>
            <a:off x="5246524" y="1212832"/>
            <a:ext cx="3881623" cy="2367029"/>
          </a:xfrm>
          <a:prstGeom prst="rect">
            <a:avLst/>
          </a:prstGeom>
        </p:spPr>
      </p:pic>
      <p:sp>
        <p:nvSpPr>
          <p:cNvPr id="11" name="TextBox 10">
            <a:extLst>
              <a:ext uri="{FF2B5EF4-FFF2-40B4-BE49-F238E27FC236}">
                <a16:creationId xmlns:a16="http://schemas.microsoft.com/office/drawing/2014/main" id="{A1333BA4-38FE-95BA-F235-F467A104A02B}"/>
              </a:ext>
            </a:extLst>
          </p:cNvPr>
          <p:cNvSpPr txBox="1"/>
          <p:nvPr/>
        </p:nvSpPr>
        <p:spPr>
          <a:xfrm>
            <a:off x="366679" y="3715490"/>
            <a:ext cx="8453793"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There is some evidence against the assumption of proportional hazards since we see non-parallel curves when plotting the instantaneous cause-specific hazard on the log scale.</a:t>
            </a:r>
          </a:p>
        </p:txBody>
      </p:sp>
    </p:spTree>
    <p:extLst>
      <p:ext uri="{BB962C8B-B14F-4D97-AF65-F5344CB8AC3E}">
        <p14:creationId xmlns:p14="http://schemas.microsoft.com/office/powerpoint/2010/main" val="2675873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865285"/>
          </a:xfrm>
        </p:spPr>
        <p:txBody>
          <a:bodyPr/>
          <a:lstStyle/>
          <a:p>
            <a:pPr marL="0" indent="0">
              <a:lnSpc>
                <a:spcPct val="150000"/>
              </a:lnSpc>
              <a:buNone/>
            </a:pPr>
            <a:r>
              <a:rPr lang="en-US" sz="1200" dirty="0"/>
              <a:t>(c). Another graphical way of checking the proportional hazards assumption is to plot the log cumulative cause specific hazard function for each calendar period.</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21</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7" name="Arrow: Down 16">
            <a:extLst>
              <a:ext uri="{FF2B5EF4-FFF2-40B4-BE49-F238E27FC236}">
                <a16:creationId xmlns:a16="http://schemas.microsoft.com/office/drawing/2014/main" id="{C2395CC8-01C7-C453-0470-A50ED8093760}"/>
              </a:ext>
            </a:extLst>
          </p:cNvPr>
          <p:cNvSpPr/>
          <p:nvPr/>
        </p:nvSpPr>
        <p:spPr bwMode="auto">
          <a:xfrm>
            <a:off x="2331437" y="1923456"/>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1" name="TextBox 10">
            <a:extLst>
              <a:ext uri="{FF2B5EF4-FFF2-40B4-BE49-F238E27FC236}">
                <a16:creationId xmlns:a16="http://schemas.microsoft.com/office/drawing/2014/main" id="{A1333BA4-38FE-95BA-F235-F467A104A02B}"/>
              </a:ext>
            </a:extLst>
          </p:cNvPr>
          <p:cNvSpPr txBox="1"/>
          <p:nvPr/>
        </p:nvSpPr>
        <p:spPr>
          <a:xfrm>
            <a:off x="5140366" y="1203598"/>
            <a:ext cx="3845281" cy="3114058"/>
          </a:xfrm>
          <a:prstGeom prst="rect">
            <a:avLst/>
          </a:prstGeom>
          <a:noFill/>
          <a:ln w="6350">
            <a:solidFill>
              <a:schemeClr val="accent1"/>
            </a:solidFill>
          </a:ln>
        </p:spPr>
        <p:txBody>
          <a:bodyPr wrap="square">
            <a:spAutoFit/>
          </a:bodyPr>
          <a:lstStyle/>
          <a:p>
            <a:pPr>
              <a:lnSpc>
                <a:spcPct val="150000"/>
              </a:lnSpc>
            </a:pPr>
            <a:r>
              <a:rPr lang="en-US" sz="1200" dirty="0">
                <a:latin typeface="+mn-lt"/>
              </a:rPr>
              <a:t>If the proportional hazards assumption is appropriate then we should see parallel lines. This looks okay; we shouldn’t put too much weight on the fact that the curves cross early in the follow-up since there are so few deaths there. </a:t>
            </a:r>
          </a:p>
          <a:p>
            <a:pPr>
              <a:lnSpc>
                <a:spcPct val="150000"/>
              </a:lnSpc>
            </a:pPr>
            <a:r>
              <a:rPr lang="en-US" sz="1200" dirty="0">
                <a:latin typeface="+mn-lt"/>
              </a:rPr>
              <a:t>The difference between the two log-cumulative hazard curves is similar during the part of the follow-up where we have the most information (most deaths). </a:t>
            </a:r>
          </a:p>
          <a:p>
            <a:pPr>
              <a:lnSpc>
                <a:spcPct val="150000"/>
              </a:lnSpc>
            </a:pPr>
            <a:r>
              <a:rPr lang="en-US" sz="1200" dirty="0">
                <a:latin typeface="+mn-lt"/>
              </a:rPr>
              <a:t>Note that these curves are not based on the estimated Cox model (i.e., they are unadjusted).</a:t>
            </a:r>
          </a:p>
        </p:txBody>
      </p:sp>
      <p:pic>
        <p:nvPicPr>
          <p:cNvPr id="8" name="Picture 7">
            <a:extLst>
              <a:ext uri="{FF2B5EF4-FFF2-40B4-BE49-F238E27FC236}">
                <a16:creationId xmlns:a16="http://schemas.microsoft.com/office/drawing/2014/main" id="{E4D4C023-A2C6-56D6-4C08-E354BDEF9467}"/>
              </a:ext>
            </a:extLst>
          </p:cNvPr>
          <p:cNvPicPr>
            <a:picLocks noChangeAspect="1"/>
          </p:cNvPicPr>
          <p:nvPr/>
        </p:nvPicPr>
        <p:blipFill>
          <a:blip r:embed="rId3"/>
          <a:stretch>
            <a:fillRect/>
          </a:stretch>
        </p:blipFill>
        <p:spPr>
          <a:xfrm>
            <a:off x="154610" y="1103649"/>
            <a:ext cx="4633413" cy="755805"/>
          </a:xfrm>
          <a:prstGeom prst="rect">
            <a:avLst/>
          </a:prstGeom>
        </p:spPr>
      </p:pic>
      <p:pic>
        <p:nvPicPr>
          <p:cNvPr id="12" name="Picture 11">
            <a:extLst>
              <a:ext uri="{FF2B5EF4-FFF2-40B4-BE49-F238E27FC236}">
                <a16:creationId xmlns:a16="http://schemas.microsoft.com/office/drawing/2014/main" id="{3F96273E-CD20-820C-FB8E-9A6DDA88291E}"/>
              </a:ext>
            </a:extLst>
          </p:cNvPr>
          <p:cNvPicPr>
            <a:picLocks noChangeAspect="1"/>
          </p:cNvPicPr>
          <p:nvPr/>
        </p:nvPicPr>
        <p:blipFill>
          <a:blip r:embed="rId4"/>
          <a:stretch>
            <a:fillRect/>
          </a:stretch>
        </p:blipFill>
        <p:spPr>
          <a:xfrm>
            <a:off x="261738" y="2131474"/>
            <a:ext cx="4382270" cy="2637394"/>
          </a:xfrm>
          <a:prstGeom prst="rect">
            <a:avLst/>
          </a:prstGeom>
        </p:spPr>
      </p:pic>
    </p:spTree>
    <p:extLst>
      <p:ext uri="{BB962C8B-B14F-4D97-AF65-F5344CB8AC3E}">
        <p14:creationId xmlns:p14="http://schemas.microsoft.com/office/powerpoint/2010/main" val="3155807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865285"/>
          </a:xfrm>
        </p:spPr>
        <p:txBody>
          <a:bodyPr/>
          <a:lstStyle/>
          <a:p>
            <a:pPr marL="0" indent="0">
              <a:lnSpc>
                <a:spcPct val="150000"/>
              </a:lnSpc>
              <a:buNone/>
            </a:pPr>
            <a:r>
              <a:rPr lang="en-US" sz="1200" dirty="0"/>
              <a:t>(d). Compare your estimated hazard ratio from part (a) with the one from a fitted Cox model with calendar period as the only explanatory variable. Are they similar?</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22</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7" name="Arrow: Down 16">
            <a:extLst>
              <a:ext uri="{FF2B5EF4-FFF2-40B4-BE49-F238E27FC236}">
                <a16:creationId xmlns:a16="http://schemas.microsoft.com/office/drawing/2014/main" id="{C2395CC8-01C7-C453-0470-A50ED8093760}"/>
              </a:ext>
            </a:extLst>
          </p:cNvPr>
          <p:cNvSpPr/>
          <p:nvPr/>
        </p:nvSpPr>
        <p:spPr bwMode="auto">
          <a:xfrm>
            <a:off x="3419872" y="2147718"/>
            <a:ext cx="58205" cy="72008"/>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1" name="TextBox 10">
            <a:extLst>
              <a:ext uri="{FF2B5EF4-FFF2-40B4-BE49-F238E27FC236}">
                <a16:creationId xmlns:a16="http://schemas.microsoft.com/office/drawing/2014/main" id="{A1333BA4-38FE-95BA-F235-F467A104A02B}"/>
              </a:ext>
            </a:extLst>
          </p:cNvPr>
          <p:cNvSpPr txBox="1"/>
          <p:nvPr/>
        </p:nvSpPr>
        <p:spPr>
          <a:xfrm>
            <a:off x="3361643" y="3234250"/>
            <a:ext cx="563810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The estimated hazard ratio from the Cox model is 0.78, which is higher than the estimate made by looking at the hazard function plot (0.040/0.065=0.62).</a:t>
            </a:r>
          </a:p>
        </p:txBody>
      </p:sp>
      <p:pic>
        <p:nvPicPr>
          <p:cNvPr id="7" name="Picture 6">
            <a:extLst>
              <a:ext uri="{FF2B5EF4-FFF2-40B4-BE49-F238E27FC236}">
                <a16:creationId xmlns:a16="http://schemas.microsoft.com/office/drawing/2014/main" id="{BCB3C694-CFFB-5272-0179-5E52BB54BBBD}"/>
              </a:ext>
            </a:extLst>
          </p:cNvPr>
          <p:cNvPicPr>
            <a:picLocks noChangeAspect="1"/>
          </p:cNvPicPr>
          <p:nvPr/>
        </p:nvPicPr>
        <p:blipFill>
          <a:blip r:embed="rId3"/>
          <a:stretch>
            <a:fillRect/>
          </a:stretch>
        </p:blipFill>
        <p:spPr>
          <a:xfrm>
            <a:off x="374052" y="1177531"/>
            <a:ext cx="6144890" cy="936174"/>
          </a:xfrm>
          <a:prstGeom prst="rect">
            <a:avLst/>
          </a:prstGeom>
        </p:spPr>
      </p:pic>
      <p:pic>
        <p:nvPicPr>
          <p:cNvPr id="10" name="Picture 9">
            <a:extLst>
              <a:ext uri="{FF2B5EF4-FFF2-40B4-BE49-F238E27FC236}">
                <a16:creationId xmlns:a16="http://schemas.microsoft.com/office/drawing/2014/main" id="{24E83489-D9E1-9CB4-3107-5ADAD004B955}"/>
              </a:ext>
            </a:extLst>
          </p:cNvPr>
          <p:cNvPicPr>
            <a:picLocks noChangeAspect="1"/>
          </p:cNvPicPr>
          <p:nvPr/>
        </p:nvPicPr>
        <p:blipFill>
          <a:blip r:embed="rId4"/>
          <a:stretch>
            <a:fillRect/>
          </a:stretch>
        </p:blipFill>
        <p:spPr>
          <a:xfrm>
            <a:off x="374052" y="2266949"/>
            <a:ext cx="6144892" cy="703077"/>
          </a:xfrm>
          <a:prstGeom prst="rect">
            <a:avLst/>
          </a:prstGeom>
        </p:spPr>
      </p:pic>
      <p:pic>
        <p:nvPicPr>
          <p:cNvPr id="2" name="Picture 1">
            <a:extLst>
              <a:ext uri="{FF2B5EF4-FFF2-40B4-BE49-F238E27FC236}">
                <a16:creationId xmlns:a16="http://schemas.microsoft.com/office/drawing/2014/main" id="{97500BF1-8F94-8A37-B93C-F6A0C57D3C7E}"/>
              </a:ext>
            </a:extLst>
          </p:cNvPr>
          <p:cNvPicPr>
            <a:picLocks noChangeAspect="1"/>
          </p:cNvPicPr>
          <p:nvPr/>
        </p:nvPicPr>
        <p:blipFill>
          <a:blip r:embed="rId5"/>
          <a:stretch>
            <a:fillRect/>
          </a:stretch>
        </p:blipFill>
        <p:spPr>
          <a:xfrm>
            <a:off x="272647" y="3017249"/>
            <a:ext cx="2865490" cy="1790229"/>
          </a:xfrm>
          <a:prstGeom prst="rect">
            <a:avLst/>
          </a:prstGeom>
        </p:spPr>
      </p:pic>
      <p:sp>
        <p:nvSpPr>
          <p:cNvPr id="8" name="Rectangle 7">
            <a:extLst>
              <a:ext uri="{FF2B5EF4-FFF2-40B4-BE49-F238E27FC236}">
                <a16:creationId xmlns:a16="http://schemas.microsoft.com/office/drawing/2014/main" id="{F6268EA3-068A-5DF0-1A74-B8D08FBCB537}"/>
              </a:ext>
            </a:extLst>
          </p:cNvPr>
          <p:cNvSpPr/>
          <p:nvPr/>
        </p:nvSpPr>
        <p:spPr bwMode="auto">
          <a:xfrm>
            <a:off x="2843808" y="2641417"/>
            <a:ext cx="634269" cy="21836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771476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865285"/>
          </a:xfrm>
        </p:spPr>
        <p:txBody>
          <a:bodyPr/>
          <a:lstStyle/>
          <a:p>
            <a:pPr marL="0" indent="0">
              <a:lnSpc>
                <a:spcPct val="150000"/>
              </a:lnSpc>
              <a:buNone/>
            </a:pPr>
            <a:r>
              <a:rPr lang="en-US" sz="1200" dirty="0"/>
              <a:t>(e). Now fit a more complex model and use graphical methods to explore the assumption of proportional hazards by calendar period.</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23</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7" name="Arrow: Down 16">
            <a:extLst>
              <a:ext uri="{FF2B5EF4-FFF2-40B4-BE49-F238E27FC236}">
                <a16:creationId xmlns:a16="http://schemas.microsoft.com/office/drawing/2014/main" id="{C2395CC8-01C7-C453-0470-A50ED8093760}"/>
              </a:ext>
            </a:extLst>
          </p:cNvPr>
          <p:cNvSpPr/>
          <p:nvPr/>
        </p:nvSpPr>
        <p:spPr bwMode="auto">
          <a:xfrm>
            <a:off x="3935626" y="1851670"/>
            <a:ext cx="131845" cy="192623"/>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8" name="Picture 7">
            <a:extLst>
              <a:ext uri="{FF2B5EF4-FFF2-40B4-BE49-F238E27FC236}">
                <a16:creationId xmlns:a16="http://schemas.microsoft.com/office/drawing/2014/main" id="{564BEA3B-B2A9-A43C-8B71-4CEA6DCC28F4}"/>
              </a:ext>
            </a:extLst>
          </p:cNvPr>
          <p:cNvPicPr>
            <a:picLocks noChangeAspect="1"/>
          </p:cNvPicPr>
          <p:nvPr/>
        </p:nvPicPr>
        <p:blipFill>
          <a:blip r:embed="rId3"/>
          <a:stretch>
            <a:fillRect/>
          </a:stretch>
        </p:blipFill>
        <p:spPr>
          <a:xfrm>
            <a:off x="374053" y="1197613"/>
            <a:ext cx="8496182" cy="572615"/>
          </a:xfrm>
          <a:prstGeom prst="rect">
            <a:avLst/>
          </a:prstGeom>
        </p:spPr>
      </p:pic>
      <p:pic>
        <p:nvPicPr>
          <p:cNvPr id="12" name="Picture 11">
            <a:extLst>
              <a:ext uri="{FF2B5EF4-FFF2-40B4-BE49-F238E27FC236}">
                <a16:creationId xmlns:a16="http://schemas.microsoft.com/office/drawing/2014/main" id="{10EA9670-2679-0602-EFE7-C34B66FF899B}"/>
              </a:ext>
            </a:extLst>
          </p:cNvPr>
          <p:cNvPicPr>
            <a:picLocks noChangeAspect="1"/>
          </p:cNvPicPr>
          <p:nvPr/>
        </p:nvPicPr>
        <p:blipFill>
          <a:blip r:embed="rId4"/>
          <a:stretch>
            <a:fillRect/>
          </a:stretch>
        </p:blipFill>
        <p:spPr>
          <a:xfrm>
            <a:off x="374053" y="2157592"/>
            <a:ext cx="7123147" cy="1828138"/>
          </a:xfrm>
          <a:prstGeom prst="rect">
            <a:avLst/>
          </a:prstGeom>
        </p:spPr>
      </p:pic>
      <p:sp>
        <p:nvSpPr>
          <p:cNvPr id="2" name="Rectangle 1">
            <a:extLst>
              <a:ext uri="{FF2B5EF4-FFF2-40B4-BE49-F238E27FC236}">
                <a16:creationId xmlns:a16="http://schemas.microsoft.com/office/drawing/2014/main" id="{580E2D2A-64A5-7B51-1830-4EE2D395C5A8}"/>
              </a:ext>
            </a:extLst>
          </p:cNvPr>
          <p:cNvSpPr/>
          <p:nvPr/>
        </p:nvSpPr>
        <p:spPr bwMode="auto">
          <a:xfrm>
            <a:off x="5580112" y="1207619"/>
            <a:ext cx="792088" cy="294939"/>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7" name="Rectangle 6">
            <a:extLst>
              <a:ext uri="{FF2B5EF4-FFF2-40B4-BE49-F238E27FC236}">
                <a16:creationId xmlns:a16="http://schemas.microsoft.com/office/drawing/2014/main" id="{B48D4E43-57AB-51FE-8A17-38C6DC2402FF}"/>
              </a:ext>
            </a:extLst>
          </p:cNvPr>
          <p:cNvSpPr/>
          <p:nvPr/>
        </p:nvSpPr>
        <p:spPr bwMode="auto">
          <a:xfrm>
            <a:off x="3242200" y="2719307"/>
            <a:ext cx="4255000" cy="28376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2951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865285"/>
          </a:xfrm>
        </p:spPr>
        <p:txBody>
          <a:bodyPr/>
          <a:lstStyle/>
          <a:p>
            <a:pPr marL="0" indent="0">
              <a:lnSpc>
                <a:spcPct val="150000"/>
              </a:lnSpc>
              <a:buNone/>
            </a:pPr>
            <a:r>
              <a:rPr lang="en-US" sz="1200" dirty="0"/>
              <a:t>(e). Now fit a more complex model and use graphical methods to explore the assumption of proportional hazards by calendar period.</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24</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7" name="Arrow: Down 16">
            <a:extLst>
              <a:ext uri="{FF2B5EF4-FFF2-40B4-BE49-F238E27FC236}">
                <a16:creationId xmlns:a16="http://schemas.microsoft.com/office/drawing/2014/main" id="{C2395CC8-01C7-C453-0470-A50ED8093760}"/>
              </a:ext>
            </a:extLst>
          </p:cNvPr>
          <p:cNvSpPr/>
          <p:nvPr/>
        </p:nvSpPr>
        <p:spPr bwMode="auto">
          <a:xfrm>
            <a:off x="1763688" y="1794029"/>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1" name="TextBox 10">
            <a:extLst>
              <a:ext uri="{FF2B5EF4-FFF2-40B4-BE49-F238E27FC236}">
                <a16:creationId xmlns:a16="http://schemas.microsoft.com/office/drawing/2014/main" id="{A1333BA4-38FE-95BA-F235-F467A104A02B}"/>
              </a:ext>
            </a:extLst>
          </p:cNvPr>
          <p:cNvSpPr txBox="1"/>
          <p:nvPr/>
        </p:nvSpPr>
        <p:spPr>
          <a:xfrm>
            <a:off x="374052" y="3888729"/>
            <a:ext cx="8395896"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The plot of the scaled Schoenfeld residuals for the effect of period. Under proportional hazards, the smoother will be a horizontal line. The line does vary (with possibly an increasing log hazard ratio at around 4 years), but not in a linear pattern, which is consistent with the p-value of 0.10 for linear trend.</a:t>
            </a:r>
          </a:p>
        </p:txBody>
      </p:sp>
      <p:pic>
        <p:nvPicPr>
          <p:cNvPr id="2" name="Picture 1">
            <a:extLst>
              <a:ext uri="{FF2B5EF4-FFF2-40B4-BE49-F238E27FC236}">
                <a16:creationId xmlns:a16="http://schemas.microsoft.com/office/drawing/2014/main" id="{B5FB45D4-A39B-549F-68F5-38D01DB16574}"/>
              </a:ext>
            </a:extLst>
          </p:cNvPr>
          <p:cNvPicPr>
            <a:picLocks noChangeAspect="1"/>
          </p:cNvPicPr>
          <p:nvPr/>
        </p:nvPicPr>
        <p:blipFill>
          <a:blip r:embed="rId3"/>
          <a:stretch>
            <a:fillRect/>
          </a:stretch>
        </p:blipFill>
        <p:spPr>
          <a:xfrm>
            <a:off x="376054" y="1138890"/>
            <a:ext cx="3907914" cy="560944"/>
          </a:xfrm>
          <a:prstGeom prst="rect">
            <a:avLst/>
          </a:prstGeom>
        </p:spPr>
      </p:pic>
      <p:pic>
        <p:nvPicPr>
          <p:cNvPr id="9" name="Picture 8">
            <a:extLst>
              <a:ext uri="{FF2B5EF4-FFF2-40B4-BE49-F238E27FC236}">
                <a16:creationId xmlns:a16="http://schemas.microsoft.com/office/drawing/2014/main" id="{BDA5E128-6328-3AEB-E82E-7B67B8648286}"/>
              </a:ext>
            </a:extLst>
          </p:cNvPr>
          <p:cNvPicPr>
            <a:picLocks noChangeAspect="1"/>
          </p:cNvPicPr>
          <p:nvPr/>
        </p:nvPicPr>
        <p:blipFill>
          <a:blip r:embed="rId4"/>
          <a:stretch>
            <a:fillRect/>
          </a:stretch>
        </p:blipFill>
        <p:spPr>
          <a:xfrm>
            <a:off x="374052" y="2066757"/>
            <a:ext cx="3276269" cy="1358453"/>
          </a:xfrm>
          <a:prstGeom prst="rect">
            <a:avLst/>
          </a:prstGeom>
        </p:spPr>
      </p:pic>
      <p:pic>
        <p:nvPicPr>
          <p:cNvPr id="13" name="Picture 12">
            <a:extLst>
              <a:ext uri="{FF2B5EF4-FFF2-40B4-BE49-F238E27FC236}">
                <a16:creationId xmlns:a16="http://schemas.microsoft.com/office/drawing/2014/main" id="{DB1F3E24-E4D4-E381-C4BD-191DEFD6CE1C}"/>
              </a:ext>
            </a:extLst>
          </p:cNvPr>
          <p:cNvPicPr>
            <a:picLocks noChangeAspect="1"/>
          </p:cNvPicPr>
          <p:nvPr/>
        </p:nvPicPr>
        <p:blipFill>
          <a:blip r:embed="rId5"/>
          <a:stretch>
            <a:fillRect/>
          </a:stretch>
        </p:blipFill>
        <p:spPr>
          <a:xfrm>
            <a:off x="4499992" y="1138890"/>
            <a:ext cx="4588433" cy="226835"/>
          </a:xfrm>
          <a:prstGeom prst="rect">
            <a:avLst/>
          </a:prstGeom>
        </p:spPr>
      </p:pic>
      <p:pic>
        <p:nvPicPr>
          <p:cNvPr id="16" name="Picture 15">
            <a:extLst>
              <a:ext uri="{FF2B5EF4-FFF2-40B4-BE49-F238E27FC236}">
                <a16:creationId xmlns:a16="http://schemas.microsoft.com/office/drawing/2014/main" id="{1A7AB9F9-84CD-3264-7D7E-D4FDCD2B2B21}"/>
              </a:ext>
            </a:extLst>
          </p:cNvPr>
          <p:cNvPicPr>
            <a:picLocks noChangeAspect="1"/>
          </p:cNvPicPr>
          <p:nvPr/>
        </p:nvPicPr>
        <p:blipFill rotWithShape="1">
          <a:blip r:embed="rId6"/>
          <a:srcRect t="3534"/>
          <a:stretch/>
        </p:blipFill>
        <p:spPr>
          <a:xfrm>
            <a:off x="5032718" y="1521550"/>
            <a:ext cx="3520479" cy="2357219"/>
          </a:xfrm>
          <a:prstGeom prst="rect">
            <a:avLst/>
          </a:prstGeom>
        </p:spPr>
      </p:pic>
      <p:sp>
        <p:nvSpPr>
          <p:cNvPr id="18" name="Arrow: Down 17">
            <a:extLst>
              <a:ext uri="{FF2B5EF4-FFF2-40B4-BE49-F238E27FC236}">
                <a16:creationId xmlns:a16="http://schemas.microsoft.com/office/drawing/2014/main" id="{E7DFCA8B-B4E6-4F85-AB57-4937AB12E58F}"/>
              </a:ext>
            </a:extLst>
          </p:cNvPr>
          <p:cNvSpPr/>
          <p:nvPr/>
        </p:nvSpPr>
        <p:spPr bwMode="auto">
          <a:xfrm>
            <a:off x="6732240" y="1425242"/>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7" name="Rectangle 6">
            <a:extLst>
              <a:ext uri="{FF2B5EF4-FFF2-40B4-BE49-F238E27FC236}">
                <a16:creationId xmlns:a16="http://schemas.microsoft.com/office/drawing/2014/main" id="{23A7358A-CBC3-089A-F3CA-9265062A96F0}"/>
              </a:ext>
            </a:extLst>
          </p:cNvPr>
          <p:cNvSpPr/>
          <p:nvPr/>
        </p:nvSpPr>
        <p:spPr bwMode="auto">
          <a:xfrm>
            <a:off x="5364088" y="1169493"/>
            <a:ext cx="360040" cy="188080"/>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8" name="Rectangle 7">
            <a:extLst>
              <a:ext uri="{FF2B5EF4-FFF2-40B4-BE49-F238E27FC236}">
                <a16:creationId xmlns:a16="http://schemas.microsoft.com/office/drawing/2014/main" id="{3D6941EF-E570-0C9C-9B5E-04344BB3CC33}"/>
              </a:ext>
            </a:extLst>
          </p:cNvPr>
          <p:cNvSpPr/>
          <p:nvPr/>
        </p:nvSpPr>
        <p:spPr bwMode="auto">
          <a:xfrm>
            <a:off x="1824406" y="1401295"/>
            <a:ext cx="1739482" cy="201943"/>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334300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865285"/>
          </a:xfrm>
        </p:spPr>
        <p:txBody>
          <a:bodyPr/>
          <a:lstStyle/>
          <a:p>
            <a:pPr marL="0" indent="0">
              <a:lnSpc>
                <a:spcPct val="150000"/>
              </a:lnSpc>
              <a:buNone/>
            </a:pPr>
            <a:r>
              <a:rPr lang="en-US" sz="1200" dirty="0"/>
              <a:t>(f). Do plot the Schoenfeld residual plots for the variable </a:t>
            </a:r>
            <a:r>
              <a:rPr lang="en-US" sz="1200" dirty="0" err="1"/>
              <a:t>agegrp</a:t>
            </a:r>
            <a:r>
              <a:rPr lang="en-US" sz="1200" dirty="0"/>
              <a:t>. What are your conclusions regarding the assumption of proportional hazards by age group?</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25</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7" name="Arrow: Down 16">
            <a:extLst>
              <a:ext uri="{FF2B5EF4-FFF2-40B4-BE49-F238E27FC236}">
                <a16:creationId xmlns:a16="http://schemas.microsoft.com/office/drawing/2014/main" id="{C2395CC8-01C7-C453-0470-A50ED8093760}"/>
              </a:ext>
            </a:extLst>
          </p:cNvPr>
          <p:cNvSpPr/>
          <p:nvPr/>
        </p:nvSpPr>
        <p:spPr bwMode="auto">
          <a:xfrm>
            <a:off x="2539337" y="1671830"/>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1" name="TextBox 10">
            <a:extLst>
              <a:ext uri="{FF2B5EF4-FFF2-40B4-BE49-F238E27FC236}">
                <a16:creationId xmlns:a16="http://schemas.microsoft.com/office/drawing/2014/main" id="{A1333BA4-38FE-95BA-F235-F467A104A02B}"/>
              </a:ext>
            </a:extLst>
          </p:cNvPr>
          <p:cNvSpPr txBox="1"/>
          <p:nvPr/>
        </p:nvSpPr>
        <p:spPr>
          <a:xfrm>
            <a:off x="5394404" y="1148417"/>
            <a:ext cx="3581537" cy="2560060"/>
          </a:xfrm>
          <a:prstGeom prst="rect">
            <a:avLst/>
          </a:prstGeom>
          <a:noFill/>
          <a:ln w="6350">
            <a:solidFill>
              <a:schemeClr val="accent1"/>
            </a:solidFill>
          </a:ln>
        </p:spPr>
        <p:txBody>
          <a:bodyPr wrap="square">
            <a:spAutoFit/>
          </a:bodyPr>
          <a:lstStyle/>
          <a:p>
            <a:pPr>
              <a:lnSpc>
                <a:spcPct val="150000"/>
              </a:lnSpc>
            </a:pPr>
            <a:r>
              <a:rPr lang="en-US" sz="1200" dirty="0">
                <a:latin typeface="+mn-lt"/>
              </a:rPr>
              <a:t>Based on the tests for linear trends, we expect a trend for the log hazard ratio comparing ages less than 45 years with those aged 75 years and over. All three log hazard ratios tend to decrease by time of diagnosis, while the trend is more marked for the oldest age group (75+). There is evidence for non-proportionality, particularly for those patients aged 75 years and over.</a:t>
            </a:r>
          </a:p>
        </p:txBody>
      </p:sp>
      <p:grpSp>
        <p:nvGrpSpPr>
          <p:cNvPr id="7" name="Group 6">
            <a:extLst>
              <a:ext uri="{FF2B5EF4-FFF2-40B4-BE49-F238E27FC236}">
                <a16:creationId xmlns:a16="http://schemas.microsoft.com/office/drawing/2014/main" id="{43839BC7-C1EB-10C9-AAB0-4EFB891B2EE3}"/>
              </a:ext>
            </a:extLst>
          </p:cNvPr>
          <p:cNvGrpSpPr>
            <a:grpSpLocks noChangeAspect="1"/>
          </p:cNvGrpSpPr>
          <p:nvPr/>
        </p:nvGrpSpPr>
        <p:grpSpPr>
          <a:xfrm>
            <a:off x="344698" y="1134729"/>
            <a:ext cx="4803366" cy="3771827"/>
            <a:chOff x="344698" y="1134729"/>
            <a:chExt cx="4803366" cy="3771827"/>
          </a:xfrm>
        </p:grpSpPr>
        <p:pic>
          <p:nvPicPr>
            <p:cNvPr id="8" name="Picture 7">
              <a:extLst>
                <a:ext uri="{FF2B5EF4-FFF2-40B4-BE49-F238E27FC236}">
                  <a16:creationId xmlns:a16="http://schemas.microsoft.com/office/drawing/2014/main" id="{781DE834-61C1-4DE9-2C79-E7DC8E4382C4}"/>
                </a:ext>
              </a:extLst>
            </p:cNvPr>
            <p:cNvPicPr>
              <a:picLocks noChangeAspect="1"/>
            </p:cNvPicPr>
            <p:nvPr/>
          </p:nvPicPr>
          <p:blipFill>
            <a:blip r:embed="rId3"/>
            <a:stretch>
              <a:fillRect/>
            </a:stretch>
          </p:blipFill>
          <p:spPr>
            <a:xfrm>
              <a:off x="344698" y="1134729"/>
              <a:ext cx="4803366" cy="493549"/>
            </a:xfrm>
            <a:prstGeom prst="rect">
              <a:avLst/>
            </a:prstGeom>
          </p:spPr>
        </p:pic>
        <p:pic>
          <p:nvPicPr>
            <p:cNvPr id="12" name="Picture 11">
              <a:extLst>
                <a:ext uri="{FF2B5EF4-FFF2-40B4-BE49-F238E27FC236}">
                  <a16:creationId xmlns:a16="http://schemas.microsoft.com/office/drawing/2014/main" id="{3FC00A3E-D304-8182-9BE5-2E61BF0F77E4}"/>
                </a:ext>
              </a:extLst>
            </p:cNvPr>
            <p:cNvPicPr>
              <a:picLocks noChangeAspect="1"/>
            </p:cNvPicPr>
            <p:nvPr/>
          </p:nvPicPr>
          <p:blipFill>
            <a:blip r:embed="rId4"/>
            <a:stretch>
              <a:fillRect/>
            </a:stretch>
          </p:blipFill>
          <p:spPr>
            <a:xfrm>
              <a:off x="464529" y="1879118"/>
              <a:ext cx="4392488" cy="3027438"/>
            </a:xfrm>
            <a:prstGeom prst="rect">
              <a:avLst/>
            </a:prstGeom>
          </p:spPr>
        </p:pic>
        <p:pic>
          <p:nvPicPr>
            <p:cNvPr id="19" name="Picture 18">
              <a:extLst>
                <a:ext uri="{FF2B5EF4-FFF2-40B4-BE49-F238E27FC236}">
                  <a16:creationId xmlns:a16="http://schemas.microsoft.com/office/drawing/2014/main" id="{D2A68805-C2FD-F9C0-508B-9083739AF0FF}"/>
                </a:ext>
              </a:extLst>
            </p:cNvPr>
            <p:cNvPicPr>
              <a:picLocks noChangeAspect="1"/>
            </p:cNvPicPr>
            <p:nvPr/>
          </p:nvPicPr>
          <p:blipFill>
            <a:blip r:embed="rId5"/>
            <a:stretch>
              <a:fillRect/>
            </a:stretch>
          </p:blipFill>
          <p:spPr>
            <a:xfrm>
              <a:off x="2699792" y="3579857"/>
              <a:ext cx="2389140" cy="1081310"/>
            </a:xfrm>
            <a:prstGeom prst="rect">
              <a:avLst/>
            </a:prstGeom>
          </p:spPr>
        </p:pic>
      </p:grpSp>
      <p:sp>
        <p:nvSpPr>
          <p:cNvPr id="2" name="Rectangle 1">
            <a:extLst>
              <a:ext uri="{FF2B5EF4-FFF2-40B4-BE49-F238E27FC236}">
                <a16:creationId xmlns:a16="http://schemas.microsoft.com/office/drawing/2014/main" id="{0E3323E6-76E2-B6DF-B88C-FBA3E2374608}"/>
              </a:ext>
            </a:extLst>
          </p:cNvPr>
          <p:cNvSpPr/>
          <p:nvPr/>
        </p:nvSpPr>
        <p:spPr bwMode="auto">
          <a:xfrm>
            <a:off x="539552" y="1300160"/>
            <a:ext cx="648072" cy="147039"/>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695365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361230"/>
          </a:xfrm>
        </p:spPr>
        <p:txBody>
          <a:bodyPr/>
          <a:lstStyle/>
          <a:p>
            <a:pPr marL="0" indent="0">
              <a:lnSpc>
                <a:spcPct val="150000"/>
              </a:lnSpc>
              <a:buNone/>
            </a:pPr>
            <a:r>
              <a:rPr lang="en-US" sz="1200" dirty="0"/>
              <a:t>(g). Now formally test the assumption of proportional hazards.</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26</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1" name="TextBox 10">
            <a:extLst>
              <a:ext uri="{FF2B5EF4-FFF2-40B4-BE49-F238E27FC236}">
                <a16:creationId xmlns:a16="http://schemas.microsoft.com/office/drawing/2014/main" id="{A1333BA4-38FE-95BA-F235-F467A104A02B}"/>
              </a:ext>
            </a:extLst>
          </p:cNvPr>
          <p:cNvSpPr txBox="1"/>
          <p:nvPr/>
        </p:nvSpPr>
        <p:spPr>
          <a:xfrm>
            <a:off x="395536" y="3706057"/>
            <a:ext cx="8492492"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It seems that there is evidence of non-proportional hazards by age (particularly for the comparison of the oldest to youngest) but not for calendar period. The plot of Schoenfeld residuals suggested non-proportionality for period but this was not statistically significant.</a:t>
            </a:r>
          </a:p>
        </p:txBody>
      </p:sp>
      <p:pic>
        <p:nvPicPr>
          <p:cNvPr id="10" name="Picture 9">
            <a:extLst>
              <a:ext uri="{FF2B5EF4-FFF2-40B4-BE49-F238E27FC236}">
                <a16:creationId xmlns:a16="http://schemas.microsoft.com/office/drawing/2014/main" id="{1CD8E47F-17BA-E93D-0CFC-60DA15BF3267}"/>
              </a:ext>
            </a:extLst>
          </p:cNvPr>
          <p:cNvPicPr>
            <a:picLocks noChangeAspect="1"/>
          </p:cNvPicPr>
          <p:nvPr/>
        </p:nvPicPr>
        <p:blipFill>
          <a:blip r:embed="rId3"/>
          <a:stretch>
            <a:fillRect/>
          </a:stretch>
        </p:blipFill>
        <p:spPr>
          <a:xfrm>
            <a:off x="467544" y="939036"/>
            <a:ext cx="6317388" cy="2496810"/>
          </a:xfrm>
          <a:prstGeom prst="rect">
            <a:avLst/>
          </a:prstGeom>
        </p:spPr>
      </p:pic>
      <p:sp>
        <p:nvSpPr>
          <p:cNvPr id="13" name="Arrow: Down 12">
            <a:extLst>
              <a:ext uri="{FF2B5EF4-FFF2-40B4-BE49-F238E27FC236}">
                <a16:creationId xmlns:a16="http://schemas.microsoft.com/office/drawing/2014/main" id="{C2395CC8-01C7-C453-0470-A50ED8093760}"/>
              </a:ext>
            </a:extLst>
          </p:cNvPr>
          <p:cNvSpPr/>
          <p:nvPr/>
        </p:nvSpPr>
        <p:spPr bwMode="auto">
          <a:xfrm>
            <a:off x="3347864" y="1779662"/>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Rectangle 1">
            <a:extLst>
              <a:ext uri="{FF2B5EF4-FFF2-40B4-BE49-F238E27FC236}">
                <a16:creationId xmlns:a16="http://schemas.microsoft.com/office/drawing/2014/main" id="{A0F1C942-62F3-80D8-84A5-0E6A81F6D837}"/>
              </a:ext>
            </a:extLst>
          </p:cNvPr>
          <p:cNvSpPr/>
          <p:nvPr/>
        </p:nvSpPr>
        <p:spPr bwMode="auto">
          <a:xfrm>
            <a:off x="2483768" y="2355725"/>
            <a:ext cx="792088" cy="963033"/>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2317890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937293"/>
          </a:xfrm>
        </p:spPr>
        <p:txBody>
          <a:bodyPr/>
          <a:lstStyle/>
          <a:p>
            <a:pPr marL="0" indent="0">
              <a:lnSpc>
                <a:spcPct val="150000"/>
              </a:lnSpc>
              <a:buNone/>
            </a:pPr>
            <a:r>
              <a:rPr lang="en-US" sz="1200" dirty="0"/>
              <a:t>(h). Estimate separate age effects for the first two years of follow-up (and separate estimates for the remainder of the follow-up) while controlling for sex and period. Do the estimates for the effect of age differ between the two periods of follow-up? Write out the regression equation.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27</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3" name="Arrow: Down 12">
            <a:extLst>
              <a:ext uri="{FF2B5EF4-FFF2-40B4-BE49-F238E27FC236}">
                <a16:creationId xmlns:a16="http://schemas.microsoft.com/office/drawing/2014/main" id="{C2395CC8-01C7-C453-0470-A50ED8093760}"/>
              </a:ext>
            </a:extLst>
          </p:cNvPr>
          <p:cNvSpPr/>
          <p:nvPr/>
        </p:nvSpPr>
        <p:spPr bwMode="auto">
          <a:xfrm>
            <a:off x="2326377" y="2650429"/>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7" name="Picture 6">
            <a:extLst>
              <a:ext uri="{FF2B5EF4-FFF2-40B4-BE49-F238E27FC236}">
                <a16:creationId xmlns:a16="http://schemas.microsoft.com/office/drawing/2014/main" id="{2BAB599F-6B9A-CD92-B99F-16C744AD7C23}"/>
              </a:ext>
            </a:extLst>
          </p:cNvPr>
          <p:cNvPicPr>
            <a:picLocks noChangeAspect="1"/>
          </p:cNvPicPr>
          <p:nvPr/>
        </p:nvPicPr>
        <p:blipFill rotWithShape="1">
          <a:blip r:embed="rId3"/>
          <a:srcRect b="50155"/>
          <a:stretch/>
        </p:blipFill>
        <p:spPr>
          <a:xfrm>
            <a:off x="323528" y="1445688"/>
            <a:ext cx="4248472" cy="435475"/>
          </a:xfrm>
          <a:prstGeom prst="rect">
            <a:avLst/>
          </a:prstGeom>
        </p:spPr>
      </p:pic>
      <p:pic>
        <p:nvPicPr>
          <p:cNvPr id="14" name="Picture 13">
            <a:extLst>
              <a:ext uri="{FF2B5EF4-FFF2-40B4-BE49-F238E27FC236}">
                <a16:creationId xmlns:a16="http://schemas.microsoft.com/office/drawing/2014/main" id="{19D52BE7-0C10-8B2C-F125-F5F9032266E7}"/>
              </a:ext>
            </a:extLst>
          </p:cNvPr>
          <p:cNvPicPr>
            <a:picLocks noChangeAspect="1"/>
          </p:cNvPicPr>
          <p:nvPr/>
        </p:nvPicPr>
        <p:blipFill>
          <a:blip r:embed="rId4"/>
          <a:stretch>
            <a:fillRect/>
          </a:stretch>
        </p:blipFill>
        <p:spPr>
          <a:xfrm>
            <a:off x="323528" y="2870836"/>
            <a:ext cx="4320480" cy="1790336"/>
          </a:xfrm>
          <a:prstGeom prst="rect">
            <a:avLst/>
          </a:prstGeom>
        </p:spPr>
      </p:pic>
      <p:pic>
        <p:nvPicPr>
          <p:cNvPr id="16" name="Picture 15">
            <a:extLst>
              <a:ext uri="{FF2B5EF4-FFF2-40B4-BE49-F238E27FC236}">
                <a16:creationId xmlns:a16="http://schemas.microsoft.com/office/drawing/2014/main" id="{C968428F-2A6F-EC3B-9BDF-6F2E0744DB34}"/>
              </a:ext>
            </a:extLst>
          </p:cNvPr>
          <p:cNvPicPr>
            <a:picLocks noChangeAspect="1"/>
          </p:cNvPicPr>
          <p:nvPr/>
        </p:nvPicPr>
        <p:blipFill>
          <a:blip r:embed="rId5"/>
          <a:stretch>
            <a:fillRect/>
          </a:stretch>
        </p:blipFill>
        <p:spPr>
          <a:xfrm>
            <a:off x="305829" y="2063766"/>
            <a:ext cx="4283968" cy="489388"/>
          </a:xfrm>
          <a:prstGeom prst="rect">
            <a:avLst/>
          </a:prstGeom>
        </p:spPr>
      </p:pic>
      <p:pic>
        <p:nvPicPr>
          <p:cNvPr id="18" name="Picture 17">
            <a:extLst>
              <a:ext uri="{FF2B5EF4-FFF2-40B4-BE49-F238E27FC236}">
                <a16:creationId xmlns:a16="http://schemas.microsoft.com/office/drawing/2014/main" id="{4941D3A4-5062-DD49-E8F6-79FBB9127AA9}"/>
              </a:ext>
            </a:extLst>
          </p:cNvPr>
          <p:cNvPicPr>
            <a:picLocks noChangeAspect="1"/>
          </p:cNvPicPr>
          <p:nvPr/>
        </p:nvPicPr>
        <p:blipFill>
          <a:blip r:embed="rId6"/>
          <a:stretch>
            <a:fillRect/>
          </a:stretch>
        </p:blipFill>
        <p:spPr>
          <a:xfrm>
            <a:off x="4895701" y="2010355"/>
            <a:ext cx="4022251" cy="526844"/>
          </a:xfrm>
          <a:prstGeom prst="rect">
            <a:avLst/>
          </a:prstGeom>
        </p:spPr>
      </p:pic>
      <p:sp>
        <p:nvSpPr>
          <p:cNvPr id="19" name="Arrow: Down 18">
            <a:extLst>
              <a:ext uri="{FF2B5EF4-FFF2-40B4-BE49-F238E27FC236}">
                <a16:creationId xmlns:a16="http://schemas.microsoft.com/office/drawing/2014/main" id="{DD26D1E2-517B-7FDA-AE49-1702AE6B691C}"/>
              </a:ext>
            </a:extLst>
          </p:cNvPr>
          <p:cNvSpPr/>
          <p:nvPr/>
        </p:nvSpPr>
        <p:spPr bwMode="auto">
          <a:xfrm>
            <a:off x="6948264" y="2650429"/>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2" name="Picture 21">
            <a:extLst>
              <a:ext uri="{FF2B5EF4-FFF2-40B4-BE49-F238E27FC236}">
                <a16:creationId xmlns:a16="http://schemas.microsoft.com/office/drawing/2014/main" id="{8C8F838D-D5FB-CBBE-0584-D8B562BE363C}"/>
              </a:ext>
            </a:extLst>
          </p:cNvPr>
          <p:cNvPicPr>
            <a:picLocks noChangeAspect="1"/>
          </p:cNvPicPr>
          <p:nvPr/>
        </p:nvPicPr>
        <p:blipFill>
          <a:blip r:embed="rId7"/>
          <a:stretch>
            <a:fillRect/>
          </a:stretch>
        </p:blipFill>
        <p:spPr>
          <a:xfrm>
            <a:off x="4770276" y="2870836"/>
            <a:ext cx="4355976" cy="1401634"/>
          </a:xfrm>
          <a:prstGeom prst="rect">
            <a:avLst/>
          </a:prstGeom>
        </p:spPr>
      </p:pic>
      <p:sp>
        <p:nvSpPr>
          <p:cNvPr id="9" name="Rectangle 8">
            <a:extLst>
              <a:ext uri="{FF2B5EF4-FFF2-40B4-BE49-F238E27FC236}">
                <a16:creationId xmlns:a16="http://schemas.microsoft.com/office/drawing/2014/main" id="{718D8460-585A-4056-A696-EB1835BA516B}"/>
              </a:ext>
            </a:extLst>
          </p:cNvPr>
          <p:cNvSpPr/>
          <p:nvPr/>
        </p:nvSpPr>
        <p:spPr bwMode="auto">
          <a:xfrm>
            <a:off x="2074349" y="3419786"/>
            <a:ext cx="504056" cy="52011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0" name="Rectangle 9">
            <a:extLst>
              <a:ext uri="{FF2B5EF4-FFF2-40B4-BE49-F238E27FC236}">
                <a16:creationId xmlns:a16="http://schemas.microsoft.com/office/drawing/2014/main" id="{98D44FD9-E5C8-7B3C-8011-EEF1D45BE66F}"/>
              </a:ext>
            </a:extLst>
          </p:cNvPr>
          <p:cNvSpPr/>
          <p:nvPr/>
        </p:nvSpPr>
        <p:spPr bwMode="auto">
          <a:xfrm>
            <a:off x="2065958" y="4070965"/>
            <a:ext cx="504056" cy="52011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1" name="Rectangle 10">
            <a:extLst>
              <a:ext uri="{FF2B5EF4-FFF2-40B4-BE49-F238E27FC236}">
                <a16:creationId xmlns:a16="http://schemas.microsoft.com/office/drawing/2014/main" id="{C5B6749C-E9D0-4884-42C8-DBA0A3F6ED86}"/>
              </a:ext>
            </a:extLst>
          </p:cNvPr>
          <p:cNvSpPr/>
          <p:nvPr/>
        </p:nvSpPr>
        <p:spPr bwMode="auto">
          <a:xfrm>
            <a:off x="6924288" y="3363838"/>
            <a:ext cx="504056" cy="881822"/>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500206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937293"/>
          </a:xfrm>
        </p:spPr>
        <p:txBody>
          <a:bodyPr/>
          <a:lstStyle/>
          <a:p>
            <a:pPr marL="0" indent="0">
              <a:lnSpc>
                <a:spcPct val="150000"/>
              </a:lnSpc>
              <a:buNone/>
            </a:pPr>
            <a:r>
              <a:rPr lang="en-US" sz="1200" dirty="0"/>
              <a:t>(h). Estimate separate age effects for the first two years of follow-up (and separate estimates for the remainder of the follow-up) while controlling for sex and period. Do the estimates for the effect of age differ between the two periods of follow-up? Write out the regression equation.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28</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2" name="TextBox 1">
            <a:extLst>
              <a:ext uri="{FF2B5EF4-FFF2-40B4-BE49-F238E27FC236}">
                <a16:creationId xmlns:a16="http://schemas.microsoft.com/office/drawing/2014/main" id="{278333D1-988B-CD97-E598-2764F3C35709}"/>
              </a:ext>
            </a:extLst>
          </p:cNvPr>
          <p:cNvSpPr txBox="1"/>
          <p:nvPr/>
        </p:nvSpPr>
        <p:spPr>
          <a:xfrm>
            <a:off x="323528" y="3309535"/>
            <a:ext cx="8712968" cy="1452064"/>
          </a:xfrm>
          <a:prstGeom prst="rect">
            <a:avLst/>
          </a:prstGeom>
          <a:noFill/>
          <a:ln w="6350">
            <a:solidFill>
              <a:schemeClr val="accent1"/>
            </a:solidFill>
          </a:ln>
        </p:spPr>
        <p:txBody>
          <a:bodyPr wrap="square">
            <a:spAutoFit/>
          </a:bodyPr>
          <a:lstStyle/>
          <a:p>
            <a:pPr>
              <a:lnSpc>
                <a:spcPct val="150000"/>
              </a:lnSpc>
            </a:pPr>
            <a:r>
              <a:rPr lang="en-US" sz="1200" dirty="0">
                <a:latin typeface="+mn-lt"/>
              </a:rPr>
              <a:t>The hazard ratios for age in the top panel are for the first two years subsequent to diagnosis. To obtain the hazard ratios for the period two years or more following diagnosis we multiply the hazard ratios in the top and bottom panel. That is, during the first two years following diagnosis patients aged 75 years or more at diagnosis have 5.4 times higher cancer-specific mortality than patients aged 0–44 at diagnosis. During the period two years or more following diagnosis the corresponding hazard ratio is 5.4*0.49=2.66.</a:t>
            </a:r>
          </a:p>
        </p:txBody>
      </p:sp>
      <p:pic>
        <p:nvPicPr>
          <p:cNvPr id="8" name="Picture 7">
            <a:extLst>
              <a:ext uri="{FF2B5EF4-FFF2-40B4-BE49-F238E27FC236}">
                <a16:creationId xmlns:a16="http://schemas.microsoft.com/office/drawing/2014/main" id="{24720B5B-CC70-AF44-2612-3231F498B71A}"/>
              </a:ext>
            </a:extLst>
          </p:cNvPr>
          <p:cNvPicPr>
            <a:picLocks noChangeAspect="1"/>
          </p:cNvPicPr>
          <p:nvPr/>
        </p:nvPicPr>
        <p:blipFill>
          <a:blip r:embed="rId3"/>
          <a:stretch>
            <a:fillRect/>
          </a:stretch>
        </p:blipFill>
        <p:spPr>
          <a:xfrm>
            <a:off x="348359" y="1409488"/>
            <a:ext cx="4218342" cy="1768666"/>
          </a:xfrm>
          <a:prstGeom prst="rect">
            <a:avLst/>
          </a:prstGeom>
        </p:spPr>
      </p:pic>
      <p:pic>
        <p:nvPicPr>
          <p:cNvPr id="10" name="Picture 9">
            <a:extLst>
              <a:ext uri="{FF2B5EF4-FFF2-40B4-BE49-F238E27FC236}">
                <a16:creationId xmlns:a16="http://schemas.microsoft.com/office/drawing/2014/main" id="{81A49D24-FAF1-18B6-7BE9-225D5FCA52F5}"/>
              </a:ext>
            </a:extLst>
          </p:cNvPr>
          <p:cNvPicPr>
            <a:picLocks noChangeAspect="1"/>
          </p:cNvPicPr>
          <p:nvPr/>
        </p:nvPicPr>
        <p:blipFill>
          <a:blip r:embed="rId4"/>
          <a:stretch>
            <a:fillRect/>
          </a:stretch>
        </p:blipFill>
        <p:spPr>
          <a:xfrm>
            <a:off x="4686521" y="1411899"/>
            <a:ext cx="4349975" cy="1410803"/>
          </a:xfrm>
          <a:prstGeom prst="rect">
            <a:avLst/>
          </a:prstGeom>
        </p:spPr>
      </p:pic>
    </p:spTree>
    <p:extLst>
      <p:ext uri="{BB962C8B-B14F-4D97-AF65-F5344CB8AC3E}">
        <p14:creationId xmlns:p14="http://schemas.microsoft.com/office/powerpoint/2010/main" val="3901955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8"/>
            <a:ext cx="8631243" cy="937293"/>
          </a:xfrm>
        </p:spPr>
        <p:txBody>
          <a:bodyPr/>
          <a:lstStyle/>
          <a:p>
            <a:pPr marL="0" indent="0">
              <a:lnSpc>
                <a:spcPct val="150000"/>
              </a:lnSpc>
              <a:buNone/>
            </a:pPr>
            <a:r>
              <a:rPr lang="en-US" sz="1200" dirty="0"/>
              <a:t>(h). Estimate separate age effects for the first two years of follow-up (and separate estimates for the remainder of the follow-up) while controlling for sex and period. Do the estimates for the effect of age differ between the two periods of follow-up? Write out the regression equation.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29</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pic>
        <p:nvPicPr>
          <p:cNvPr id="9" name="Picture 8">
            <a:extLst>
              <a:ext uri="{FF2B5EF4-FFF2-40B4-BE49-F238E27FC236}">
                <a16:creationId xmlns:a16="http://schemas.microsoft.com/office/drawing/2014/main" id="{AAFD8EBE-761F-4C7B-142F-28E30C9E187E}"/>
              </a:ext>
            </a:extLst>
          </p:cNvPr>
          <p:cNvPicPr>
            <a:picLocks noChangeAspect="1"/>
          </p:cNvPicPr>
          <p:nvPr/>
        </p:nvPicPr>
        <p:blipFill>
          <a:blip r:embed="rId3"/>
          <a:srcRect b="54819"/>
          <a:stretch/>
        </p:blipFill>
        <p:spPr>
          <a:xfrm>
            <a:off x="0" y="1565563"/>
            <a:ext cx="9144000" cy="1006187"/>
          </a:xfrm>
          <a:prstGeom prst="rect">
            <a:avLst/>
          </a:prstGeom>
        </p:spPr>
      </p:pic>
      <p:pic>
        <p:nvPicPr>
          <p:cNvPr id="12" name="Picture 11">
            <a:extLst>
              <a:ext uri="{FF2B5EF4-FFF2-40B4-BE49-F238E27FC236}">
                <a16:creationId xmlns:a16="http://schemas.microsoft.com/office/drawing/2014/main" id="{0F0B286A-CE2D-B884-721E-36F680E7292E}"/>
              </a:ext>
            </a:extLst>
          </p:cNvPr>
          <p:cNvPicPr>
            <a:picLocks noChangeAspect="1"/>
          </p:cNvPicPr>
          <p:nvPr/>
        </p:nvPicPr>
        <p:blipFill>
          <a:blip r:embed="rId4"/>
          <a:stretch>
            <a:fillRect/>
          </a:stretch>
        </p:blipFill>
        <p:spPr>
          <a:xfrm>
            <a:off x="0" y="2717692"/>
            <a:ext cx="9144000" cy="1706451"/>
          </a:xfrm>
          <a:prstGeom prst="rect">
            <a:avLst/>
          </a:prstGeom>
        </p:spPr>
      </p:pic>
      <p:sp>
        <p:nvSpPr>
          <p:cNvPr id="13" name="Rectangle 12">
            <a:extLst>
              <a:ext uri="{FF2B5EF4-FFF2-40B4-BE49-F238E27FC236}">
                <a16:creationId xmlns:a16="http://schemas.microsoft.com/office/drawing/2014/main" id="{20AB0F5D-AA1C-A3FB-A15A-38CA99D4A7DD}"/>
              </a:ext>
            </a:extLst>
          </p:cNvPr>
          <p:cNvSpPr/>
          <p:nvPr/>
        </p:nvSpPr>
        <p:spPr bwMode="auto">
          <a:xfrm>
            <a:off x="6444208" y="3570917"/>
            <a:ext cx="648072" cy="224969"/>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731860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a:t>
            </a:r>
            <a:r>
              <a:rPr lang="en-US" sz="1200" dirty="0" err="1"/>
              <a:t>i</a:t>
            </a:r>
            <a:r>
              <a:rPr lang="en-US" sz="1200" dirty="0"/>
              <a:t>). Now let’s </a:t>
            </a:r>
            <a:r>
              <a:rPr lang="en-US" sz="1200" dirty="0" err="1"/>
              <a:t>reparameterise</a:t>
            </a:r>
            <a:r>
              <a:rPr lang="en-US" sz="1200" dirty="0"/>
              <a:t> the model to directly estimate the effects of age for each level of time since diagnosis.</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30</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9" name="Arrow: Down 8">
            <a:extLst>
              <a:ext uri="{FF2B5EF4-FFF2-40B4-BE49-F238E27FC236}">
                <a16:creationId xmlns:a16="http://schemas.microsoft.com/office/drawing/2014/main" id="{B809B4B6-A5CF-470A-AE4A-FE0AE6CEE68E}"/>
              </a:ext>
            </a:extLst>
          </p:cNvPr>
          <p:cNvSpPr/>
          <p:nvPr/>
        </p:nvSpPr>
        <p:spPr bwMode="auto">
          <a:xfrm>
            <a:off x="2128052" y="1574237"/>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1" name="Picture 10">
            <a:extLst>
              <a:ext uri="{FF2B5EF4-FFF2-40B4-BE49-F238E27FC236}">
                <a16:creationId xmlns:a16="http://schemas.microsoft.com/office/drawing/2014/main" id="{2CB6F639-643D-AB2C-9BC1-E45EDD914585}"/>
              </a:ext>
            </a:extLst>
          </p:cNvPr>
          <p:cNvPicPr>
            <a:picLocks noChangeAspect="1"/>
          </p:cNvPicPr>
          <p:nvPr/>
        </p:nvPicPr>
        <p:blipFill>
          <a:blip r:embed="rId3"/>
          <a:stretch>
            <a:fillRect/>
          </a:stretch>
        </p:blipFill>
        <p:spPr>
          <a:xfrm>
            <a:off x="107504" y="987574"/>
            <a:ext cx="4283968" cy="489388"/>
          </a:xfrm>
          <a:prstGeom prst="rect">
            <a:avLst/>
          </a:prstGeom>
        </p:spPr>
      </p:pic>
      <p:pic>
        <p:nvPicPr>
          <p:cNvPr id="13" name="Picture 12">
            <a:extLst>
              <a:ext uri="{FF2B5EF4-FFF2-40B4-BE49-F238E27FC236}">
                <a16:creationId xmlns:a16="http://schemas.microsoft.com/office/drawing/2014/main" id="{A31077CD-0EFF-2281-5C85-298B00AB164B}"/>
              </a:ext>
            </a:extLst>
          </p:cNvPr>
          <p:cNvPicPr>
            <a:picLocks noChangeAspect="1"/>
          </p:cNvPicPr>
          <p:nvPr/>
        </p:nvPicPr>
        <p:blipFill>
          <a:blip r:embed="rId4"/>
          <a:stretch>
            <a:fillRect/>
          </a:stretch>
        </p:blipFill>
        <p:spPr>
          <a:xfrm>
            <a:off x="4708089" y="975130"/>
            <a:ext cx="4254207" cy="489388"/>
          </a:xfrm>
          <a:prstGeom prst="rect">
            <a:avLst/>
          </a:prstGeom>
        </p:spPr>
      </p:pic>
      <p:sp>
        <p:nvSpPr>
          <p:cNvPr id="15" name="TextBox 14">
            <a:extLst>
              <a:ext uri="{FF2B5EF4-FFF2-40B4-BE49-F238E27FC236}">
                <a16:creationId xmlns:a16="http://schemas.microsoft.com/office/drawing/2014/main" id="{969FF0D9-8DC9-C706-AE75-0E42D810846C}"/>
              </a:ext>
            </a:extLst>
          </p:cNvPr>
          <p:cNvSpPr txBox="1"/>
          <p:nvPr/>
        </p:nvSpPr>
        <p:spPr>
          <a:xfrm>
            <a:off x="125203" y="3795886"/>
            <a:ext cx="4320480"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During the period two years or more following diagnosis the corresponding hazard ratio is 5.4*0.49=2.66.</a:t>
            </a:r>
          </a:p>
        </p:txBody>
      </p:sp>
      <p:pic>
        <p:nvPicPr>
          <p:cNvPr id="17" name="Picture 16">
            <a:extLst>
              <a:ext uri="{FF2B5EF4-FFF2-40B4-BE49-F238E27FC236}">
                <a16:creationId xmlns:a16="http://schemas.microsoft.com/office/drawing/2014/main" id="{A7D6865D-E1AC-2E18-6772-890D40E75E35}"/>
              </a:ext>
            </a:extLst>
          </p:cNvPr>
          <p:cNvPicPr>
            <a:picLocks noChangeAspect="1"/>
          </p:cNvPicPr>
          <p:nvPr/>
        </p:nvPicPr>
        <p:blipFill>
          <a:blip r:embed="rId5"/>
          <a:stretch>
            <a:fillRect/>
          </a:stretch>
        </p:blipFill>
        <p:spPr>
          <a:xfrm>
            <a:off x="4708089" y="1794644"/>
            <a:ext cx="4189709" cy="1768666"/>
          </a:xfrm>
          <a:prstGeom prst="rect">
            <a:avLst/>
          </a:prstGeom>
        </p:spPr>
      </p:pic>
      <p:sp>
        <p:nvSpPr>
          <p:cNvPr id="18" name="Arrow: Down 17">
            <a:extLst>
              <a:ext uri="{FF2B5EF4-FFF2-40B4-BE49-F238E27FC236}">
                <a16:creationId xmlns:a16="http://schemas.microsoft.com/office/drawing/2014/main" id="{7358BC83-7B1F-086F-898C-072B27C44E4F}"/>
              </a:ext>
            </a:extLst>
          </p:cNvPr>
          <p:cNvSpPr/>
          <p:nvPr/>
        </p:nvSpPr>
        <p:spPr bwMode="auto">
          <a:xfrm>
            <a:off x="6802943" y="1546640"/>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0" name="Picture 19">
            <a:extLst>
              <a:ext uri="{FF2B5EF4-FFF2-40B4-BE49-F238E27FC236}">
                <a16:creationId xmlns:a16="http://schemas.microsoft.com/office/drawing/2014/main" id="{473AA16F-4E51-FEC4-805B-29FB0CC81413}"/>
              </a:ext>
            </a:extLst>
          </p:cNvPr>
          <p:cNvPicPr>
            <a:picLocks noChangeAspect="1"/>
          </p:cNvPicPr>
          <p:nvPr/>
        </p:nvPicPr>
        <p:blipFill>
          <a:blip r:embed="rId6"/>
          <a:stretch>
            <a:fillRect/>
          </a:stretch>
        </p:blipFill>
        <p:spPr>
          <a:xfrm>
            <a:off x="140317" y="1794644"/>
            <a:ext cx="4218342" cy="1768666"/>
          </a:xfrm>
          <a:prstGeom prst="rect">
            <a:avLst/>
          </a:prstGeom>
        </p:spPr>
      </p:pic>
      <p:pic>
        <p:nvPicPr>
          <p:cNvPr id="24" name="Picture 23">
            <a:extLst>
              <a:ext uri="{FF2B5EF4-FFF2-40B4-BE49-F238E27FC236}">
                <a16:creationId xmlns:a16="http://schemas.microsoft.com/office/drawing/2014/main" id="{AC1AE95E-B140-8F52-03BB-33ADE4B9EAD3}"/>
              </a:ext>
            </a:extLst>
          </p:cNvPr>
          <p:cNvPicPr>
            <a:picLocks noChangeAspect="1"/>
          </p:cNvPicPr>
          <p:nvPr/>
        </p:nvPicPr>
        <p:blipFill>
          <a:blip r:embed="rId7"/>
          <a:stretch>
            <a:fillRect/>
          </a:stretch>
        </p:blipFill>
        <p:spPr>
          <a:xfrm>
            <a:off x="4708089" y="3678983"/>
            <a:ext cx="3820358" cy="1117658"/>
          </a:xfrm>
          <a:prstGeom prst="rect">
            <a:avLst/>
          </a:prstGeom>
        </p:spPr>
      </p:pic>
    </p:spTree>
    <p:extLst>
      <p:ext uri="{BB962C8B-B14F-4D97-AF65-F5344CB8AC3E}">
        <p14:creationId xmlns:p14="http://schemas.microsoft.com/office/powerpoint/2010/main" val="2473223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31</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6629070" y="2377501"/>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8" name="Platshållare för innehåll 2">
            <a:extLst>
              <a:ext uri="{FF2B5EF4-FFF2-40B4-BE49-F238E27FC236}">
                <a16:creationId xmlns:a16="http://schemas.microsoft.com/office/drawing/2014/main" id="{5E684165-67F1-0B71-5F0E-F36045825499}"/>
              </a:ext>
            </a:extLst>
          </p:cNvPr>
          <p:cNvSpPr txBox="1">
            <a:spLocks/>
          </p:cNvSpPr>
          <p:nvPr/>
        </p:nvSpPr>
        <p:spPr bwMode="auto">
          <a:xfrm>
            <a:off x="256785" y="482329"/>
            <a:ext cx="8631243" cy="28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lnSpc>
                <a:spcPct val="150000"/>
              </a:lnSpc>
              <a:buFont typeface="Arial" panose="020B0604020202020204" pitchFamily="34" charset="0"/>
              <a:buNone/>
            </a:pPr>
            <a:r>
              <a:rPr lang="en-US" sz="1200" kern="0"/>
              <a:t>(i). Now let’s reparameterise the model to directly estimate the effects of age for each level of time since diagnosis.</a:t>
            </a:r>
            <a:endParaRPr lang="en-US" sz="1200" kern="0" dirty="0"/>
          </a:p>
        </p:txBody>
      </p:sp>
      <p:pic>
        <p:nvPicPr>
          <p:cNvPr id="12" name="Picture 11">
            <a:extLst>
              <a:ext uri="{FF2B5EF4-FFF2-40B4-BE49-F238E27FC236}">
                <a16:creationId xmlns:a16="http://schemas.microsoft.com/office/drawing/2014/main" id="{6FE26BE5-1C81-FF9A-7A56-04304FE931FA}"/>
              </a:ext>
            </a:extLst>
          </p:cNvPr>
          <p:cNvPicPr>
            <a:picLocks noChangeAspect="1"/>
          </p:cNvPicPr>
          <p:nvPr/>
        </p:nvPicPr>
        <p:blipFill>
          <a:blip r:embed="rId3"/>
          <a:stretch>
            <a:fillRect/>
          </a:stretch>
        </p:blipFill>
        <p:spPr>
          <a:xfrm>
            <a:off x="4599413" y="987574"/>
            <a:ext cx="4288615" cy="1263145"/>
          </a:xfrm>
          <a:prstGeom prst="rect">
            <a:avLst/>
          </a:prstGeom>
        </p:spPr>
      </p:pic>
      <p:pic>
        <p:nvPicPr>
          <p:cNvPr id="16" name="Picture 15">
            <a:extLst>
              <a:ext uri="{FF2B5EF4-FFF2-40B4-BE49-F238E27FC236}">
                <a16:creationId xmlns:a16="http://schemas.microsoft.com/office/drawing/2014/main" id="{F72519EC-BA43-30D1-2009-03BD900D0483}"/>
              </a:ext>
            </a:extLst>
          </p:cNvPr>
          <p:cNvPicPr>
            <a:picLocks noChangeAspect="1"/>
          </p:cNvPicPr>
          <p:nvPr/>
        </p:nvPicPr>
        <p:blipFill>
          <a:blip r:embed="rId4"/>
          <a:stretch>
            <a:fillRect/>
          </a:stretch>
        </p:blipFill>
        <p:spPr>
          <a:xfrm>
            <a:off x="4696346" y="2648299"/>
            <a:ext cx="4094747" cy="1512168"/>
          </a:xfrm>
          <a:prstGeom prst="rect">
            <a:avLst/>
          </a:prstGeom>
        </p:spPr>
      </p:pic>
      <p:sp>
        <p:nvSpPr>
          <p:cNvPr id="19" name="Arrow: Down 18">
            <a:extLst>
              <a:ext uri="{FF2B5EF4-FFF2-40B4-BE49-F238E27FC236}">
                <a16:creationId xmlns:a16="http://schemas.microsoft.com/office/drawing/2014/main" id="{8AA4C561-D450-CFE7-D1C9-BF4AF2A9AA1C}"/>
              </a:ext>
            </a:extLst>
          </p:cNvPr>
          <p:cNvSpPr/>
          <p:nvPr/>
        </p:nvSpPr>
        <p:spPr bwMode="auto">
          <a:xfrm>
            <a:off x="2128052" y="1574237"/>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2" name="Picture 21">
            <a:extLst>
              <a:ext uri="{FF2B5EF4-FFF2-40B4-BE49-F238E27FC236}">
                <a16:creationId xmlns:a16="http://schemas.microsoft.com/office/drawing/2014/main" id="{32F7FF7C-372F-B7EA-A3AA-5102F1941222}"/>
              </a:ext>
            </a:extLst>
          </p:cNvPr>
          <p:cNvPicPr>
            <a:picLocks noChangeAspect="1"/>
          </p:cNvPicPr>
          <p:nvPr/>
        </p:nvPicPr>
        <p:blipFill>
          <a:blip r:embed="rId5"/>
          <a:stretch>
            <a:fillRect/>
          </a:stretch>
        </p:blipFill>
        <p:spPr>
          <a:xfrm>
            <a:off x="107504" y="987574"/>
            <a:ext cx="4283968" cy="489388"/>
          </a:xfrm>
          <a:prstGeom prst="rect">
            <a:avLst/>
          </a:prstGeom>
        </p:spPr>
      </p:pic>
      <p:pic>
        <p:nvPicPr>
          <p:cNvPr id="23" name="Picture 22">
            <a:extLst>
              <a:ext uri="{FF2B5EF4-FFF2-40B4-BE49-F238E27FC236}">
                <a16:creationId xmlns:a16="http://schemas.microsoft.com/office/drawing/2014/main" id="{CF73BA9E-3B86-9987-256D-51461544BC13}"/>
              </a:ext>
            </a:extLst>
          </p:cNvPr>
          <p:cNvPicPr>
            <a:picLocks noChangeAspect="1"/>
          </p:cNvPicPr>
          <p:nvPr/>
        </p:nvPicPr>
        <p:blipFill>
          <a:blip r:embed="rId6"/>
          <a:stretch>
            <a:fillRect/>
          </a:stretch>
        </p:blipFill>
        <p:spPr>
          <a:xfrm>
            <a:off x="140317" y="1794644"/>
            <a:ext cx="4218342" cy="1768666"/>
          </a:xfrm>
          <a:prstGeom prst="rect">
            <a:avLst/>
          </a:prstGeom>
        </p:spPr>
      </p:pic>
      <p:sp>
        <p:nvSpPr>
          <p:cNvPr id="25" name="TextBox 24">
            <a:extLst>
              <a:ext uri="{FF2B5EF4-FFF2-40B4-BE49-F238E27FC236}">
                <a16:creationId xmlns:a16="http://schemas.microsoft.com/office/drawing/2014/main" id="{1125AAE3-C4AF-A581-2A2E-BD74E59AEE47}"/>
              </a:ext>
            </a:extLst>
          </p:cNvPr>
          <p:cNvSpPr txBox="1"/>
          <p:nvPr/>
        </p:nvSpPr>
        <p:spPr>
          <a:xfrm>
            <a:off x="125203" y="3795886"/>
            <a:ext cx="4320480"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During the period two years or more following diagnosis the corresponding hazard ratio is 5.4*0.49=2.66.</a:t>
            </a:r>
          </a:p>
        </p:txBody>
      </p:sp>
      <p:sp>
        <p:nvSpPr>
          <p:cNvPr id="26" name="Rectangle 25">
            <a:extLst>
              <a:ext uri="{FF2B5EF4-FFF2-40B4-BE49-F238E27FC236}">
                <a16:creationId xmlns:a16="http://schemas.microsoft.com/office/drawing/2014/main" id="{0172D810-5543-669D-32B8-CE28CB07C982}"/>
              </a:ext>
            </a:extLst>
          </p:cNvPr>
          <p:cNvSpPr/>
          <p:nvPr/>
        </p:nvSpPr>
        <p:spPr bwMode="auto">
          <a:xfrm>
            <a:off x="6371419" y="3444026"/>
            <a:ext cx="504056" cy="20784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7" name="Rectangle 26">
            <a:extLst>
              <a:ext uri="{FF2B5EF4-FFF2-40B4-BE49-F238E27FC236}">
                <a16:creationId xmlns:a16="http://schemas.microsoft.com/office/drawing/2014/main" id="{55FBF5BD-7DC1-16DF-4E3C-9FF0F330F59E}"/>
              </a:ext>
            </a:extLst>
          </p:cNvPr>
          <p:cNvSpPr/>
          <p:nvPr/>
        </p:nvSpPr>
        <p:spPr bwMode="auto">
          <a:xfrm>
            <a:off x="6371419" y="3945528"/>
            <a:ext cx="504056" cy="20784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8" name="Rectangle 27">
            <a:extLst>
              <a:ext uri="{FF2B5EF4-FFF2-40B4-BE49-F238E27FC236}">
                <a16:creationId xmlns:a16="http://schemas.microsoft.com/office/drawing/2014/main" id="{8BB1AFF6-37B8-291E-BDFD-AFB05CF73490}"/>
              </a:ext>
            </a:extLst>
          </p:cNvPr>
          <p:cNvSpPr/>
          <p:nvPr/>
        </p:nvSpPr>
        <p:spPr bwMode="auto">
          <a:xfrm>
            <a:off x="1187624" y="1144949"/>
            <a:ext cx="1061864" cy="15791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sv-SE" sz="1400" b="0" i="0" u="none" strike="noStrike" cap="none" normalizeH="0" baseline="0" dirty="0">
                <a:ln>
                  <a:noFill/>
                </a:ln>
                <a:solidFill>
                  <a:schemeClr val="bg1"/>
                </a:solidFill>
                <a:effectLst/>
                <a:latin typeface="+mn-lt"/>
              </a:rPr>
              <a:t>s</a:t>
            </a:r>
            <a:endParaRPr kumimoji="0" lang="en-US" sz="1400" b="0" i="0" u="none" strike="noStrike" cap="none" normalizeH="0" baseline="0" dirty="0" err="1">
              <a:ln>
                <a:noFill/>
              </a:ln>
              <a:solidFill>
                <a:schemeClr val="bg1"/>
              </a:solidFill>
              <a:effectLst/>
              <a:latin typeface="+mn-lt"/>
            </a:endParaRPr>
          </a:p>
        </p:txBody>
      </p:sp>
      <p:sp>
        <p:nvSpPr>
          <p:cNvPr id="29" name="Rectangle 28">
            <a:extLst>
              <a:ext uri="{FF2B5EF4-FFF2-40B4-BE49-F238E27FC236}">
                <a16:creationId xmlns:a16="http://schemas.microsoft.com/office/drawing/2014/main" id="{F30A088F-E7EB-F0E3-FB99-587E2EC2310A}"/>
              </a:ext>
            </a:extLst>
          </p:cNvPr>
          <p:cNvSpPr/>
          <p:nvPr/>
        </p:nvSpPr>
        <p:spPr bwMode="auto">
          <a:xfrm>
            <a:off x="5652120" y="1821097"/>
            <a:ext cx="1652657" cy="273050"/>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30" name="Rectangle 29">
            <a:extLst>
              <a:ext uri="{FF2B5EF4-FFF2-40B4-BE49-F238E27FC236}">
                <a16:creationId xmlns:a16="http://schemas.microsoft.com/office/drawing/2014/main" id="{E5DDA210-50E8-819D-1D0D-73EDCE46722A}"/>
              </a:ext>
            </a:extLst>
          </p:cNvPr>
          <p:cNvSpPr/>
          <p:nvPr/>
        </p:nvSpPr>
        <p:spPr bwMode="auto">
          <a:xfrm>
            <a:off x="5868144" y="1688455"/>
            <a:ext cx="2966885" cy="12554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4243806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a:t>
            </a:r>
            <a:r>
              <a:rPr lang="en-US" sz="1200" dirty="0" err="1"/>
              <a:t>i</a:t>
            </a:r>
            <a:r>
              <a:rPr lang="en-US" sz="1200" dirty="0"/>
              <a:t>). Write out the regression equations for models cox2p8Split2 and cox2p8tvct. Based on model cox2p8tvct, write out a formula for the hazard ratio for those aged 75 years and over compared with those aged less than 45 years as a function of time.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32</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pic>
        <p:nvPicPr>
          <p:cNvPr id="8" name="Picture 7">
            <a:extLst>
              <a:ext uri="{FF2B5EF4-FFF2-40B4-BE49-F238E27FC236}">
                <a16:creationId xmlns:a16="http://schemas.microsoft.com/office/drawing/2014/main" id="{B3F6EA1C-20BC-D98D-3D32-2DFCA788C78A}"/>
              </a:ext>
            </a:extLst>
          </p:cNvPr>
          <p:cNvPicPr>
            <a:picLocks noChangeAspect="1"/>
          </p:cNvPicPr>
          <p:nvPr/>
        </p:nvPicPr>
        <p:blipFill>
          <a:blip r:embed="rId3"/>
          <a:stretch>
            <a:fillRect/>
          </a:stretch>
        </p:blipFill>
        <p:spPr>
          <a:xfrm>
            <a:off x="0" y="1439744"/>
            <a:ext cx="9144000" cy="1024857"/>
          </a:xfrm>
          <a:prstGeom prst="rect">
            <a:avLst/>
          </a:prstGeom>
        </p:spPr>
      </p:pic>
      <p:pic>
        <p:nvPicPr>
          <p:cNvPr id="10" name="Picture 9">
            <a:extLst>
              <a:ext uri="{FF2B5EF4-FFF2-40B4-BE49-F238E27FC236}">
                <a16:creationId xmlns:a16="http://schemas.microsoft.com/office/drawing/2014/main" id="{4A51862F-4796-194C-A0CA-7CF8781A160E}"/>
              </a:ext>
            </a:extLst>
          </p:cNvPr>
          <p:cNvPicPr>
            <a:picLocks noChangeAspect="1"/>
          </p:cNvPicPr>
          <p:nvPr/>
        </p:nvPicPr>
        <p:blipFill>
          <a:blip r:embed="rId4"/>
          <a:stretch>
            <a:fillRect/>
          </a:stretch>
        </p:blipFill>
        <p:spPr>
          <a:xfrm>
            <a:off x="-5725" y="2571750"/>
            <a:ext cx="9144000" cy="1433076"/>
          </a:xfrm>
          <a:prstGeom prst="rect">
            <a:avLst/>
          </a:prstGeom>
        </p:spPr>
      </p:pic>
      <p:sp>
        <p:nvSpPr>
          <p:cNvPr id="11" name="Rectangle 10">
            <a:extLst>
              <a:ext uri="{FF2B5EF4-FFF2-40B4-BE49-F238E27FC236}">
                <a16:creationId xmlns:a16="http://schemas.microsoft.com/office/drawing/2014/main" id="{1CA895EF-AA46-8A77-E887-E8E0AA7CD77D}"/>
              </a:ext>
            </a:extLst>
          </p:cNvPr>
          <p:cNvSpPr/>
          <p:nvPr/>
        </p:nvSpPr>
        <p:spPr bwMode="auto">
          <a:xfrm>
            <a:off x="7524328" y="3210261"/>
            <a:ext cx="1152128" cy="224969"/>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2" name="Rectangle 11">
            <a:extLst>
              <a:ext uri="{FF2B5EF4-FFF2-40B4-BE49-F238E27FC236}">
                <a16:creationId xmlns:a16="http://schemas.microsoft.com/office/drawing/2014/main" id="{18AD28CA-BCD3-5280-D43B-8998393E9C44}"/>
              </a:ext>
            </a:extLst>
          </p:cNvPr>
          <p:cNvSpPr/>
          <p:nvPr/>
        </p:nvSpPr>
        <p:spPr bwMode="auto">
          <a:xfrm>
            <a:off x="5724" y="3448084"/>
            <a:ext cx="2118003" cy="27579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919151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(j). ADVANCED: Fit an analogous Poisson regression model. Are the parameter estimates similar? Calculate and plot the rates.</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33</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10. Examining the proportional hazards hypothesis (</a:t>
            </a:r>
            <a:r>
              <a:rPr lang="en-US" sz="1600" kern="0" dirty="0" err="1"/>
              <a:t>localised</a:t>
            </a:r>
            <a:r>
              <a:rPr lang="en-US" sz="1600" kern="0" dirty="0"/>
              <a:t> melanoma)</a:t>
            </a:r>
            <a:endParaRPr lang="en-GB" sz="1600" kern="0" dirty="0"/>
          </a:p>
        </p:txBody>
      </p:sp>
      <p:sp>
        <p:nvSpPr>
          <p:cNvPr id="15" name="TextBox 14">
            <a:extLst>
              <a:ext uri="{FF2B5EF4-FFF2-40B4-BE49-F238E27FC236}">
                <a16:creationId xmlns:a16="http://schemas.microsoft.com/office/drawing/2014/main" id="{969FF0D9-8DC9-C706-AE75-0E42D810846C}"/>
              </a:ext>
            </a:extLst>
          </p:cNvPr>
          <p:cNvSpPr txBox="1"/>
          <p:nvPr/>
        </p:nvSpPr>
        <p:spPr>
          <a:xfrm>
            <a:off x="278449" y="3368893"/>
            <a:ext cx="4320480" cy="1452064"/>
          </a:xfrm>
          <a:prstGeom prst="rect">
            <a:avLst/>
          </a:prstGeom>
          <a:noFill/>
          <a:ln w="6350">
            <a:solidFill>
              <a:schemeClr val="accent1"/>
            </a:solidFill>
          </a:ln>
        </p:spPr>
        <p:txBody>
          <a:bodyPr wrap="square">
            <a:spAutoFit/>
          </a:bodyPr>
          <a:lstStyle/>
          <a:p>
            <a:pPr>
              <a:lnSpc>
                <a:spcPct val="150000"/>
              </a:lnSpc>
            </a:pPr>
            <a:r>
              <a:rPr lang="en-US" sz="1200" dirty="0">
                <a:latin typeface="+mn-lt"/>
              </a:rPr>
              <a:t>Fitting for an interaction between age 75+ and time from diagnosis, we get a rate ratio for those aged 75 years at 0.5 years from diagnosis of 5.09 (95% confidence interval (CI): 3.56, 7.29), while at 2 years the rate ratio is 3.82 (95% CI: 3.00, 4.86).</a:t>
            </a:r>
          </a:p>
        </p:txBody>
      </p:sp>
      <p:pic>
        <p:nvPicPr>
          <p:cNvPr id="7" name="Picture 6">
            <a:extLst>
              <a:ext uri="{FF2B5EF4-FFF2-40B4-BE49-F238E27FC236}">
                <a16:creationId xmlns:a16="http://schemas.microsoft.com/office/drawing/2014/main" id="{1EE20F04-92A2-5801-4AB8-BE9694126790}"/>
              </a:ext>
            </a:extLst>
          </p:cNvPr>
          <p:cNvPicPr>
            <a:picLocks noChangeAspect="1"/>
          </p:cNvPicPr>
          <p:nvPr/>
        </p:nvPicPr>
        <p:blipFill>
          <a:blip r:embed="rId3"/>
          <a:stretch>
            <a:fillRect/>
          </a:stretch>
        </p:blipFill>
        <p:spPr>
          <a:xfrm>
            <a:off x="710497" y="1134916"/>
            <a:ext cx="3456384" cy="2058441"/>
          </a:xfrm>
          <a:prstGeom prst="rect">
            <a:avLst/>
          </a:prstGeom>
        </p:spPr>
      </p:pic>
      <p:pic>
        <p:nvPicPr>
          <p:cNvPr id="8" name="Picture 7">
            <a:extLst>
              <a:ext uri="{FF2B5EF4-FFF2-40B4-BE49-F238E27FC236}">
                <a16:creationId xmlns:a16="http://schemas.microsoft.com/office/drawing/2014/main" id="{7E055957-DE5C-2589-A9EF-67C9600AF381}"/>
              </a:ext>
            </a:extLst>
          </p:cNvPr>
          <p:cNvPicPr>
            <a:picLocks noChangeAspect="1"/>
          </p:cNvPicPr>
          <p:nvPr/>
        </p:nvPicPr>
        <p:blipFill>
          <a:blip r:embed="rId4"/>
          <a:stretch>
            <a:fillRect/>
          </a:stretch>
        </p:blipFill>
        <p:spPr>
          <a:xfrm>
            <a:off x="4615552" y="989476"/>
            <a:ext cx="4370095" cy="3019538"/>
          </a:xfrm>
          <a:prstGeom prst="rect">
            <a:avLst/>
          </a:prstGeom>
        </p:spPr>
      </p:pic>
    </p:spTree>
    <p:extLst>
      <p:ext uri="{BB962C8B-B14F-4D97-AF65-F5344CB8AC3E}">
        <p14:creationId xmlns:p14="http://schemas.microsoft.com/office/powerpoint/2010/main" val="2119405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C7B37C89-2E63-43C2-BBB4-4A331C469CC1}"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34</a:t>
            </a:fld>
            <a:endParaRPr lang="en-GB" dirty="0"/>
          </a:p>
        </p:txBody>
      </p:sp>
      <p:pic>
        <p:nvPicPr>
          <p:cNvPr id="3" name="Picture 2">
            <a:extLst>
              <a:ext uri="{FF2B5EF4-FFF2-40B4-BE49-F238E27FC236}">
                <a16:creationId xmlns:a16="http://schemas.microsoft.com/office/drawing/2014/main" id="{35E04CF2-8815-8E2A-CAD3-D520BF8B04C7}"/>
              </a:ext>
            </a:extLst>
          </p:cNvPr>
          <p:cNvPicPr>
            <a:picLocks noChangeAspect="1"/>
          </p:cNvPicPr>
          <p:nvPr/>
        </p:nvPicPr>
        <p:blipFill rotWithShape="1">
          <a:blip r:embed="rId2"/>
          <a:srcRect l="900"/>
          <a:stretch/>
        </p:blipFill>
        <p:spPr>
          <a:xfrm>
            <a:off x="539552" y="0"/>
            <a:ext cx="7925228" cy="4371950"/>
          </a:xfrm>
          <a:prstGeom prst="rect">
            <a:avLst/>
          </a:prstGeom>
        </p:spPr>
      </p:pic>
      <p:sp>
        <p:nvSpPr>
          <p:cNvPr id="7" name="Rectangle 6">
            <a:extLst>
              <a:ext uri="{FF2B5EF4-FFF2-40B4-BE49-F238E27FC236}">
                <a16:creationId xmlns:a16="http://schemas.microsoft.com/office/drawing/2014/main" id="{E30BDD70-220C-9503-4C11-941DA4E0B821}"/>
              </a:ext>
            </a:extLst>
          </p:cNvPr>
          <p:cNvSpPr/>
          <p:nvPr/>
        </p:nvSpPr>
        <p:spPr bwMode="auto">
          <a:xfrm>
            <a:off x="683568" y="3075806"/>
            <a:ext cx="7488832" cy="288032"/>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214450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(a). Interpret the estimated hazard ratio for the parameter labelled agegrp60-74, including a comment on statistical significance.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35</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11. Cox regression with all-cause mortality as the outcome</a:t>
            </a:r>
            <a:endParaRPr lang="en-GB" sz="1600" kern="0" dirty="0"/>
          </a:p>
        </p:txBody>
      </p:sp>
      <p:sp>
        <p:nvSpPr>
          <p:cNvPr id="15" name="TextBox 14">
            <a:extLst>
              <a:ext uri="{FF2B5EF4-FFF2-40B4-BE49-F238E27FC236}">
                <a16:creationId xmlns:a16="http://schemas.microsoft.com/office/drawing/2014/main" id="{969FF0D9-8DC9-C706-AE75-0E42D810846C}"/>
              </a:ext>
            </a:extLst>
          </p:cNvPr>
          <p:cNvSpPr txBox="1"/>
          <p:nvPr/>
        </p:nvSpPr>
        <p:spPr>
          <a:xfrm>
            <a:off x="323526" y="3723878"/>
            <a:ext cx="8564501"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For patients of the same sex diagnosed in the same period, those aged 60–74 at diagnosis have a 2.94 times higher risk of death due to any causes than those aged 0–44 at diagnosis. The 95% confidence interval is (2.52, 3.44). This difference is statistically significant.</a:t>
            </a:r>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3275856" y="1765634"/>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8" name="Picture 7">
            <a:extLst>
              <a:ext uri="{FF2B5EF4-FFF2-40B4-BE49-F238E27FC236}">
                <a16:creationId xmlns:a16="http://schemas.microsoft.com/office/drawing/2014/main" id="{714ABD8C-0FB3-BD31-A6D3-2F5EC6124552}"/>
              </a:ext>
            </a:extLst>
          </p:cNvPr>
          <p:cNvPicPr>
            <a:picLocks noChangeAspect="1"/>
          </p:cNvPicPr>
          <p:nvPr/>
        </p:nvPicPr>
        <p:blipFill>
          <a:blip r:embed="rId3"/>
          <a:stretch>
            <a:fillRect/>
          </a:stretch>
        </p:blipFill>
        <p:spPr>
          <a:xfrm>
            <a:off x="323527" y="1131590"/>
            <a:ext cx="6456810" cy="588095"/>
          </a:xfrm>
          <a:prstGeom prst="rect">
            <a:avLst/>
          </a:prstGeom>
        </p:spPr>
      </p:pic>
      <p:pic>
        <p:nvPicPr>
          <p:cNvPr id="10" name="Picture 9">
            <a:extLst>
              <a:ext uri="{FF2B5EF4-FFF2-40B4-BE49-F238E27FC236}">
                <a16:creationId xmlns:a16="http://schemas.microsoft.com/office/drawing/2014/main" id="{101AEC98-0131-4D29-25E7-5A2E32BF6406}"/>
              </a:ext>
            </a:extLst>
          </p:cNvPr>
          <p:cNvPicPr>
            <a:picLocks noChangeAspect="1"/>
          </p:cNvPicPr>
          <p:nvPr/>
        </p:nvPicPr>
        <p:blipFill>
          <a:blip r:embed="rId4"/>
          <a:stretch>
            <a:fillRect/>
          </a:stretch>
        </p:blipFill>
        <p:spPr>
          <a:xfrm>
            <a:off x="353015" y="1991674"/>
            <a:ext cx="6052733" cy="1563797"/>
          </a:xfrm>
          <a:prstGeom prst="rect">
            <a:avLst/>
          </a:prstGeom>
        </p:spPr>
      </p:pic>
    </p:spTree>
    <p:extLst>
      <p:ext uri="{BB962C8B-B14F-4D97-AF65-F5344CB8AC3E}">
        <p14:creationId xmlns:p14="http://schemas.microsoft.com/office/powerpoint/2010/main" val="629560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(b). On comparing the estimates between the observed and cause-specific survival models it appears that only the parameters for age have changed substantially. Can you explain why the estimates for the effect of age would be expected to change more than the estimates of the effect of sex and period?</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36</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11. Cox regression with all-cause mortality as the outcome</a:t>
            </a:r>
            <a:endParaRPr lang="en-GB" sz="1600" kern="0" dirty="0"/>
          </a:p>
        </p:txBody>
      </p:sp>
      <p:sp>
        <p:nvSpPr>
          <p:cNvPr id="15" name="TextBox 14">
            <a:extLst>
              <a:ext uri="{FF2B5EF4-FFF2-40B4-BE49-F238E27FC236}">
                <a16:creationId xmlns:a16="http://schemas.microsoft.com/office/drawing/2014/main" id="{969FF0D9-8DC9-C706-AE75-0E42D810846C}"/>
              </a:ext>
            </a:extLst>
          </p:cNvPr>
          <p:cNvSpPr txBox="1"/>
          <p:nvPr/>
        </p:nvSpPr>
        <p:spPr>
          <a:xfrm>
            <a:off x="339061" y="3386832"/>
            <a:ext cx="8395448" cy="1175065"/>
          </a:xfrm>
          <a:prstGeom prst="rect">
            <a:avLst/>
          </a:prstGeom>
          <a:noFill/>
          <a:ln w="6350">
            <a:solidFill>
              <a:schemeClr val="accent1"/>
            </a:solidFill>
          </a:ln>
        </p:spPr>
        <p:txBody>
          <a:bodyPr wrap="square">
            <a:spAutoFit/>
          </a:bodyPr>
          <a:lstStyle/>
          <a:p>
            <a:pPr>
              <a:lnSpc>
                <a:spcPct val="150000"/>
              </a:lnSpc>
            </a:pPr>
            <a:r>
              <a:rPr lang="en-US" sz="1200" dirty="0">
                <a:latin typeface="+mn-lt"/>
              </a:rPr>
              <a:t>Note that the previous model estimated cause-specific hazard ratios whereas the current model estimates all-cause hazard ratios. The estimated hazard ratios for sex and period are similar, whereas the estimated hazard ratios for age are markedly different. This is because non-cancer mortality is heavily dependent on age, but only lightly dependent on sex and calendar period.</a:t>
            </a:r>
          </a:p>
        </p:txBody>
      </p:sp>
      <p:sp>
        <p:nvSpPr>
          <p:cNvPr id="11" name="Arrow: Down 10">
            <a:extLst>
              <a:ext uri="{FF2B5EF4-FFF2-40B4-BE49-F238E27FC236}">
                <a16:creationId xmlns:a16="http://schemas.microsoft.com/office/drawing/2014/main" id="{D5F1EA9F-77E4-B0E7-E464-BE9E26421C1C}"/>
              </a:ext>
            </a:extLst>
          </p:cNvPr>
          <p:cNvSpPr/>
          <p:nvPr/>
        </p:nvSpPr>
        <p:spPr bwMode="auto">
          <a:xfrm>
            <a:off x="2197056" y="1912972"/>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2" name="Picture 11">
            <a:extLst>
              <a:ext uri="{FF2B5EF4-FFF2-40B4-BE49-F238E27FC236}">
                <a16:creationId xmlns:a16="http://schemas.microsoft.com/office/drawing/2014/main" id="{35D89D0C-C31B-2C01-2C10-0A7A763664E9}"/>
              </a:ext>
            </a:extLst>
          </p:cNvPr>
          <p:cNvPicPr>
            <a:picLocks noChangeAspect="1"/>
          </p:cNvPicPr>
          <p:nvPr/>
        </p:nvPicPr>
        <p:blipFill>
          <a:blip r:embed="rId3"/>
          <a:stretch>
            <a:fillRect/>
          </a:stretch>
        </p:blipFill>
        <p:spPr>
          <a:xfrm>
            <a:off x="323528" y="1417616"/>
            <a:ext cx="4015727" cy="365758"/>
          </a:xfrm>
          <a:prstGeom prst="rect">
            <a:avLst/>
          </a:prstGeom>
        </p:spPr>
      </p:pic>
      <p:pic>
        <p:nvPicPr>
          <p:cNvPr id="16" name="Picture 15">
            <a:extLst>
              <a:ext uri="{FF2B5EF4-FFF2-40B4-BE49-F238E27FC236}">
                <a16:creationId xmlns:a16="http://schemas.microsoft.com/office/drawing/2014/main" id="{FE85BD0E-85BD-A31D-33CE-25BFE48CCB8D}"/>
              </a:ext>
            </a:extLst>
          </p:cNvPr>
          <p:cNvPicPr>
            <a:picLocks noChangeAspect="1"/>
          </p:cNvPicPr>
          <p:nvPr/>
        </p:nvPicPr>
        <p:blipFill>
          <a:blip r:embed="rId4"/>
          <a:stretch>
            <a:fillRect/>
          </a:stretch>
        </p:blipFill>
        <p:spPr>
          <a:xfrm>
            <a:off x="4499992" y="1425329"/>
            <a:ext cx="4485655" cy="373470"/>
          </a:xfrm>
          <a:prstGeom prst="rect">
            <a:avLst/>
          </a:prstGeom>
        </p:spPr>
      </p:pic>
      <p:sp>
        <p:nvSpPr>
          <p:cNvPr id="17" name="Arrow: Down 16">
            <a:extLst>
              <a:ext uri="{FF2B5EF4-FFF2-40B4-BE49-F238E27FC236}">
                <a16:creationId xmlns:a16="http://schemas.microsoft.com/office/drawing/2014/main" id="{8A712A4C-56DE-73CD-D33E-29C8DA16CAFD}"/>
              </a:ext>
            </a:extLst>
          </p:cNvPr>
          <p:cNvSpPr/>
          <p:nvPr/>
        </p:nvSpPr>
        <p:spPr bwMode="auto">
          <a:xfrm>
            <a:off x="6718531" y="1912972"/>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0" name="Picture 19">
            <a:extLst>
              <a:ext uri="{FF2B5EF4-FFF2-40B4-BE49-F238E27FC236}">
                <a16:creationId xmlns:a16="http://schemas.microsoft.com/office/drawing/2014/main" id="{42717CA6-118C-75A3-5BC4-972C3E1D78C8}"/>
              </a:ext>
            </a:extLst>
          </p:cNvPr>
          <p:cNvPicPr>
            <a:picLocks noChangeAspect="1"/>
          </p:cNvPicPr>
          <p:nvPr/>
        </p:nvPicPr>
        <p:blipFill>
          <a:blip r:embed="rId5"/>
          <a:stretch>
            <a:fillRect/>
          </a:stretch>
        </p:blipFill>
        <p:spPr>
          <a:xfrm>
            <a:off x="369481" y="2123425"/>
            <a:ext cx="3923819" cy="970979"/>
          </a:xfrm>
          <a:prstGeom prst="rect">
            <a:avLst/>
          </a:prstGeom>
        </p:spPr>
      </p:pic>
      <p:pic>
        <p:nvPicPr>
          <p:cNvPr id="23" name="Picture 22">
            <a:extLst>
              <a:ext uri="{FF2B5EF4-FFF2-40B4-BE49-F238E27FC236}">
                <a16:creationId xmlns:a16="http://schemas.microsoft.com/office/drawing/2014/main" id="{CC01D7E3-4B2B-D4AC-5F54-1639B2A4BC32}"/>
              </a:ext>
            </a:extLst>
          </p:cNvPr>
          <p:cNvPicPr>
            <a:picLocks noChangeAspect="1"/>
          </p:cNvPicPr>
          <p:nvPr/>
        </p:nvPicPr>
        <p:blipFill>
          <a:blip r:embed="rId6"/>
          <a:stretch>
            <a:fillRect/>
          </a:stretch>
        </p:blipFill>
        <p:spPr>
          <a:xfrm>
            <a:off x="4702061" y="2101395"/>
            <a:ext cx="4032448" cy="1003488"/>
          </a:xfrm>
          <a:prstGeom prst="rect">
            <a:avLst/>
          </a:prstGeom>
        </p:spPr>
      </p:pic>
    </p:spTree>
    <p:extLst>
      <p:ext uri="{BB962C8B-B14F-4D97-AF65-F5344CB8AC3E}">
        <p14:creationId xmlns:p14="http://schemas.microsoft.com/office/powerpoint/2010/main" val="2719010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C7B37C89-2E63-43C2-BBB4-4A331C469CC1}"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37</a:t>
            </a:fld>
            <a:endParaRPr lang="en-GB" dirty="0"/>
          </a:p>
        </p:txBody>
      </p:sp>
      <p:pic>
        <p:nvPicPr>
          <p:cNvPr id="3" name="Picture 2">
            <a:extLst>
              <a:ext uri="{FF2B5EF4-FFF2-40B4-BE49-F238E27FC236}">
                <a16:creationId xmlns:a16="http://schemas.microsoft.com/office/drawing/2014/main" id="{35E04CF2-8815-8E2A-CAD3-D520BF8B04C7}"/>
              </a:ext>
            </a:extLst>
          </p:cNvPr>
          <p:cNvPicPr>
            <a:picLocks noChangeAspect="1"/>
          </p:cNvPicPr>
          <p:nvPr/>
        </p:nvPicPr>
        <p:blipFill rotWithShape="1">
          <a:blip r:embed="rId2"/>
          <a:srcRect l="900"/>
          <a:stretch/>
        </p:blipFill>
        <p:spPr>
          <a:xfrm>
            <a:off x="539552" y="0"/>
            <a:ext cx="7925228" cy="4371950"/>
          </a:xfrm>
          <a:prstGeom prst="rect">
            <a:avLst/>
          </a:prstGeom>
        </p:spPr>
      </p:pic>
      <p:sp>
        <p:nvSpPr>
          <p:cNvPr id="2" name="Rectangle 1">
            <a:extLst>
              <a:ext uri="{FF2B5EF4-FFF2-40B4-BE49-F238E27FC236}">
                <a16:creationId xmlns:a16="http://schemas.microsoft.com/office/drawing/2014/main" id="{5A5AD0C8-96BF-8270-E5AA-CC202337C3C5}"/>
              </a:ext>
            </a:extLst>
          </p:cNvPr>
          <p:cNvSpPr/>
          <p:nvPr/>
        </p:nvSpPr>
        <p:spPr bwMode="auto">
          <a:xfrm>
            <a:off x="679220" y="3435846"/>
            <a:ext cx="7488832" cy="288032"/>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952516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(a). First fit the model with sex as the only explanatory variable. Does there appear to be a difference in survival between males and females?</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38</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2" name="TextBox 1">
            <a:extLst>
              <a:ext uri="{FF2B5EF4-FFF2-40B4-BE49-F238E27FC236}">
                <a16:creationId xmlns:a16="http://schemas.microsoft.com/office/drawing/2014/main" id="{301D154D-F34C-C94C-EBDA-D13E7E158CE5}"/>
              </a:ext>
            </a:extLst>
          </p:cNvPr>
          <p:cNvSpPr txBox="1"/>
          <p:nvPr/>
        </p:nvSpPr>
        <p:spPr>
          <a:xfrm>
            <a:off x="374276" y="4300908"/>
            <a:ext cx="8395448" cy="344069"/>
          </a:xfrm>
          <a:prstGeom prst="rect">
            <a:avLst/>
          </a:prstGeom>
          <a:noFill/>
          <a:ln w="6350">
            <a:solidFill>
              <a:schemeClr val="accent1"/>
            </a:solidFill>
          </a:ln>
        </p:spPr>
        <p:txBody>
          <a:bodyPr wrap="square">
            <a:spAutoFit/>
          </a:bodyPr>
          <a:lstStyle/>
          <a:p>
            <a:pPr>
              <a:lnSpc>
                <a:spcPct val="150000"/>
              </a:lnSpc>
            </a:pPr>
            <a:r>
              <a:rPr lang="en-US" sz="1200" dirty="0">
                <a:latin typeface="+mn-lt"/>
              </a:rPr>
              <a:t>Without adjusting for potential confounders, we see that females have a 37% lower mortality rate than males.</a:t>
            </a:r>
          </a:p>
        </p:txBody>
      </p:sp>
      <p:pic>
        <p:nvPicPr>
          <p:cNvPr id="8" name="Picture 7">
            <a:extLst>
              <a:ext uri="{FF2B5EF4-FFF2-40B4-BE49-F238E27FC236}">
                <a16:creationId xmlns:a16="http://schemas.microsoft.com/office/drawing/2014/main" id="{058B9E9C-B97C-529E-E9C6-20D9660191CE}"/>
              </a:ext>
            </a:extLst>
          </p:cNvPr>
          <p:cNvPicPr>
            <a:picLocks noChangeAspect="1"/>
          </p:cNvPicPr>
          <p:nvPr/>
        </p:nvPicPr>
        <p:blipFill>
          <a:blip r:embed="rId3"/>
          <a:stretch>
            <a:fillRect/>
          </a:stretch>
        </p:blipFill>
        <p:spPr>
          <a:xfrm>
            <a:off x="364012" y="2583976"/>
            <a:ext cx="6660727" cy="633582"/>
          </a:xfrm>
          <a:prstGeom prst="rect">
            <a:avLst/>
          </a:prstGeom>
        </p:spPr>
      </p:pic>
      <p:pic>
        <p:nvPicPr>
          <p:cNvPr id="10" name="Picture 9">
            <a:extLst>
              <a:ext uri="{FF2B5EF4-FFF2-40B4-BE49-F238E27FC236}">
                <a16:creationId xmlns:a16="http://schemas.microsoft.com/office/drawing/2014/main" id="{460DC905-B95F-3ECA-B048-1584A3909DC2}"/>
              </a:ext>
            </a:extLst>
          </p:cNvPr>
          <p:cNvPicPr>
            <a:picLocks noChangeAspect="1"/>
          </p:cNvPicPr>
          <p:nvPr/>
        </p:nvPicPr>
        <p:blipFill>
          <a:blip r:embed="rId4"/>
          <a:stretch>
            <a:fillRect/>
          </a:stretch>
        </p:blipFill>
        <p:spPr>
          <a:xfrm>
            <a:off x="364012" y="3485819"/>
            <a:ext cx="5292724" cy="633582"/>
          </a:xfrm>
          <a:prstGeom prst="rect">
            <a:avLst/>
          </a:prstGeom>
        </p:spPr>
      </p:pic>
      <p:pic>
        <p:nvPicPr>
          <p:cNvPr id="9" name="Picture 8">
            <a:extLst>
              <a:ext uri="{FF2B5EF4-FFF2-40B4-BE49-F238E27FC236}">
                <a16:creationId xmlns:a16="http://schemas.microsoft.com/office/drawing/2014/main" id="{DE62537A-4CC1-35FA-05E4-CD58371EF7A1}"/>
              </a:ext>
            </a:extLst>
          </p:cNvPr>
          <p:cNvPicPr>
            <a:picLocks noChangeAspect="1"/>
          </p:cNvPicPr>
          <p:nvPr/>
        </p:nvPicPr>
        <p:blipFill>
          <a:blip r:embed="rId5"/>
          <a:stretch>
            <a:fillRect/>
          </a:stretch>
        </p:blipFill>
        <p:spPr>
          <a:xfrm>
            <a:off x="293903" y="1156174"/>
            <a:ext cx="6875303" cy="1126975"/>
          </a:xfrm>
          <a:prstGeom prst="rect">
            <a:avLst/>
          </a:prstGeom>
        </p:spPr>
      </p:pic>
      <p:sp>
        <p:nvSpPr>
          <p:cNvPr id="11" name="Arrow: Down 10">
            <a:extLst>
              <a:ext uri="{FF2B5EF4-FFF2-40B4-BE49-F238E27FC236}">
                <a16:creationId xmlns:a16="http://schemas.microsoft.com/office/drawing/2014/main" id="{13D644E6-DB19-5F5B-44BA-B4A8C0C07D85}"/>
              </a:ext>
            </a:extLst>
          </p:cNvPr>
          <p:cNvSpPr/>
          <p:nvPr/>
        </p:nvSpPr>
        <p:spPr bwMode="auto">
          <a:xfrm>
            <a:off x="3454755" y="2349207"/>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2" name="Rectangle 11">
            <a:extLst>
              <a:ext uri="{FF2B5EF4-FFF2-40B4-BE49-F238E27FC236}">
                <a16:creationId xmlns:a16="http://schemas.microsoft.com/office/drawing/2014/main" id="{F9534F3D-461F-6508-D262-565B4602FCB1}"/>
              </a:ext>
            </a:extLst>
          </p:cNvPr>
          <p:cNvSpPr/>
          <p:nvPr/>
        </p:nvSpPr>
        <p:spPr bwMode="auto">
          <a:xfrm>
            <a:off x="1450834" y="3755674"/>
            <a:ext cx="4129278" cy="279570"/>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7" name="Arrow: Down 6">
            <a:extLst>
              <a:ext uri="{FF2B5EF4-FFF2-40B4-BE49-F238E27FC236}">
                <a16:creationId xmlns:a16="http://schemas.microsoft.com/office/drawing/2014/main" id="{7358BC83-7B1F-086F-898C-072B27C44E4F}"/>
              </a:ext>
            </a:extLst>
          </p:cNvPr>
          <p:cNvSpPr/>
          <p:nvPr/>
        </p:nvSpPr>
        <p:spPr bwMode="auto">
          <a:xfrm>
            <a:off x="3454755" y="3255049"/>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168893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(b). Is the effect of sex confounded by other factors (e.g. age, stage, subsite, period)? After controlling for potential confounders, does there still appear to a difference in survival between males and females?</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39</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6887546" y="1775954"/>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TextBox 1">
            <a:extLst>
              <a:ext uri="{FF2B5EF4-FFF2-40B4-BE49-F238E27FC236}">
                <a16:creationId xmlns:a16="http://schemas.microsoft.com/office/drawing/2014/main" id="{301D154D-F34C-C94C-EBDA-D13E7E158CE5}"/>
              </a:ext>
            </a:extLst>
          </p:cNvPr>
          <p:cNvSpPr txBox="1"/>
          <p:nvPr/>
        </p:nvSpPr>
        <p:spPr>
          <a:xfrm>
            <a:off x="374276" y="4093536"/>
            <a:ext cx="8395448"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After adjusting for a range of potential confounders, we see that the estimated difference in cancer-specific mortality between males and females has decreased slightly but there is still quite a large difference.</a:t>
            </a:r>
          </a:p>
        </p:txBody>
      </p:sp>
      <p:pic>
        <p:nvPicPr>
          <p:cNvPr id="9" name="Picture 8">
            <a:extLst>
              <a:ext uri="{FF2B5EF4-FFF2-40B4-BE49-F238E27FC236}">
                <a16:creationId xmlns:a16="http://schemas.microsoft.com/office/drawing/2014/main" id="{F775DDC8-317D-ABF1-57B9-2EAA550423C6}"/>
              </a:ext>
            </a:extLst>
          </p:cNvPr>
          <p:cNvPicPr>
            <a:picLocks noChangeAspect="1"/>
          </p:cNvPicPr>
          <p:nvPr/>
        </p:nvPicPr>
        <p:blipFill>
          <a:blip r:embed="rId3"/>
          <a:stretch>
            <a:fillRect/>
          </a:stretch>
        </p:blipFill>
        <p:spPr>
          <a:xfrm>
            <a:off x="4716016" y="1198423"/>
            <a:ext cx="4027062" cy="521866"/>
          </a:xfrm>
          <a:prstGeom prst="rect">
            <a:avLst/>
          </a:prstGeom>
        </p:spPr>
      </p:pic>
      <p:sp>
        <p:nvSpPr>
          <p:cNvPr id="14" name="Arrow: Down 13">
            <a:extLst>
              <a:ext uri="{FF2B5EF4-FFF2-40B4-BE49-F238E27FC236}">
                <a16:creationId xmlns:a16="http://schemas.microsoft.com/office/drawing/2014/main" id="{0C316697-7E26-B6B4-46DC-B61DD47CB2AF}"/>
              </a:ext>
            </a:extLst>
          </p:cNvPr>
          <p:cNvSpPr/>
          <p:nvPr/>
        </p:nvSpPr>
        <p:spPr bwMode="auto">
          <a:xfrm>
            <a:off x="2195736" y="1699940"/>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5" name="Picture 14">
            <a:extLst>
              <a:ext uri="{FF2B5EF4-FFF2-40B4-BE49-F238E27FC236}">
                <a16:creationId xmlns:a16="http://schemas.microsoft.com/office/drawing/2014/main" id="{D57576B2-D1F0-2D39-9A2C-F84EDBE1FFAE}"/>
              </a:ext>
            </a:extLst>
          </p:cNvPr>
          <p:cNvPicPr>
            <a:picLocks noChangeAspect="1"/>
          </p:cNvPicPr>
          <p:nvPr/>
        </p:nvPicPr>
        <p:blipFill>
          <a:blip r:embed="rId4"/>
          <a:stretch>
            <a:fillRect/>
          </a:stretch>
        </p:blipFill>
        <p:spPr>
          <a:xfrm>
            <a:off x="374276" y="1203598"/>
            <a:ext cx="4121274" cy="392024"/>
          </a:xfrm>
          <a:prstGeom prst="rect">
            <a:avLst/>
          </a:prstGeom>
        </p:spPr>
      </p:pic>
      <p:pic>
        <p:nvPicPr>
          <p:cNvPr id="16" name="Picture 15">
            <a:extLst>
              <a:ext uri="{FF2B5EF4-FFF2-40B4-BE49-F238E27FC236}">
                <a16:creationId xmlns:a16="http://schemas.microsoft.com/office/drawing/2014/main" id="{32D2B311-ED7C-D310-2A67-5FCCFB053656}"/>
              </a:ext>
            </a:extLst>
          </p:cNvPr>
          <p:cNvPicPr>
            <a:picLocks noChangeAspect="1"/>
          </p:cNvPicPr>
          <p:nvPr/>
        </p:nvPicPr>
        <p:blipFill>
          <a:blip r:embed="rId5"/>
          <a:stretch>
            <a:fillRect/>
          </a:stretch>
        </p:blipFill>
        <p:spPr>
          <a:xfrm>
            <a:off x="467544" y="1948274"/>
            <a:ext cx="3766369" cy="450865"/>
          </a:xfrm>
          <a:prstGeom prst="rect">
            <a:avLst/>
          </a:prstGeom>
        </p:spPr>
      </p:pic>
      <p:pic>
        <p:nvPicPr>
          <p:cNvPr id="19" name="Picture 18">
            <a:extLst>
              <a:ext uri="{FF2B5EF4-FFF2-40B4-BE49-F238E27FC236}">
                <a16:creationId xmlns:a16="http://schemas.microsoft.com/office/drawing/2014/main" id="{2CC9BBE7-C7F3-790B-4EC5-6705FBB34CC5}"/>
              </a:ext>
            </a:extLst>
          </p:cNvPr>
          <p:cNvPicPr>
            <a:picLocks noChangeAspect="1"/>
          </p:cNvPicPr>
          <p:nvPr/>
        </p:nvPicPr>
        <p:blipFill>
          <a:blip r:embed="rId6"/>
          <a:stretch>
            <a:fillRect/>
          </a:stretch>
        </p:blipFill>
        <p:spPr>
          <a:xfrm>
            <a:off x="4734876" y="1975635"/>
            <a:ext cx="4025302" cy="1969441"/>
          </a:xfrm>
          <a:prstGeom prst="rect">
            <a:avLst/>
          </a:prstGeom>
        </p:spPr>
      </p:pic>
      <p:sp>
        <p:nvSpPr>
          <p:cNvPr id="7" name="Rectangle 6">
            <a:extLst>
              <a:ext uri="{FF2B5EF4-FFF2-40B4-BE49-F238E27FC236}">
                <a16:creationId xmlns:a16="http://schemas.microsoft.com/office/drawing/2014/main" id="{D5E1AAE6-C243-CEEE-5436-990A02BBDE03}"/>
              </a:ext>
            </a:extLst>
          </p:cNvPr>
          <p:cNvSpPr/>
          <p:nvPr/>
        </p:nvSpPr>
        <p:spPr bwMode="auto">
          <a:xfrm>
            <a:off x="1333871" y="2140935"/>
            <a:ext cx="2878089" cy="25316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974791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(c). Consider the hypothesis that there exists a class of melanomas where female sex hormones play a large role in the etiology. These hormone related cancers are diagnosed primarily in women and are, on average, less aggressive (i.e., prognosis is good). If such a hypothesis were true we might expect the effect of sex to be modified by age at diagnosis (e.g., pre versus post menopausal). Test whether this is the case.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40</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2" name="TextBox 1">
            <a:extLst>
              <a:ext uri="{FF2B5EF4-FFF2-40B4-BE49-F238E27FC236}">
                <a16:creationId xmlns:a16="http://schemas.microsoft.com/office/drawing/2014/main" id="{301D154D-F34C-C94C-EBDA-D13E7E158CE5}"/>
              </a:ext>
            </a:extLst>
          </p:cNvPr>
          <p:cNvSpPr txBox="1"/>
          <p:nvPr/>
        </p:nvSpPr>
        <p:spPr>
          <a:xfrm>
            <a:off x="255983" y="4074382"/>
            <a:ext cx="8513741"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The hazard ratio for males/females in the youngest age group is 0.46, while in the highest age group the hazard ratio is 0.67. There is evidence that the hazard ratios for gender differ across the age groups (p=0.0035).</a:t>
            </a:r>
          </a:p>
        </p:txBody>
      </p:sp>
      <p:pic>
        <p:nvPicPr>
          <p:cNvPr id="13" name="Picture 12">
            <a:extLst>
              <a:ext uri="{FF2B5EF4-FFF2-40B4-BE49-F238E27FC236}">
                <a16:creationId xmlns:a16="http://schemas.microsoft.com/office/drawing/2014/main" id="{C7A38CD6-C23F-ED43-5F81-4DEDEE4F14A0}"/>
              </a:ext>
            </a:extLst>
          </p:cNvPr>
          <p:cNvPicPr>
            <a:picLocks noChangeAspect="1"/>
          </p:cNvPicPr>
          <p:nvPr/>
        </p:nvPicPr>
        <p:blipFill>
          <a:blip r:embed="rId3"/>
          <a:stretch>
            <a:fillRect/>
          </a:stretch>
        </p:blipFill>
        <p:spPr>
          <a:xfrm>
            <a:off x="374276" y="2692533"/>
            <a:ext cx="4845796" cy="1331960"/>
          </a:xfrm>
          <a:prstGeom prst="rect">
            <a:avLst/>
          </a:prstGeom>
        </p:spPr>
      </p:pic>
      <p:sp>
        <p:nvSpPr>
          <p:cNvPr id="12" name="Arrow: Down 11">
            <a:extLst>
              <a:ext uri="{FF2B5EF4-FFF2-40B4-BE49-F238E27FC236}">
                <a16:creationId xmlns:a16="http://schemas.microsoft.com/office/drawing/2014/main" id="{0746D178-5B3A-4882-FAB1-06359E6B4DA8}"/>
              </a:ext>
            </a:extLst>
          </p:cNvPr>
          <p:cNvSpPr/>
          <p:nvPr/>
        </p:nvSpPr>
        <p:spPr bwMode="auto">
          <a:xfrm rot="16200000">
            <a:off x="5312698" y="3222665"/>
            <a:ext cx="121436" cy="144016"/>
          </a:xfrm>
          <a:prstGeom prst="downArrow">
            <a:avLst>
              <a:gd name="adj1" fmla="val 70916"/>
              <a:gd name="adj2" fmla="val 50000"/>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8" name="Picture 17">
            <a:extLst>
              <a:ext uri="{FF2B5EF4-FFF2-40B4-BE49-F238E27FC236}">
                <a16:creationId xmlns:a16="http://schemas.microsoft.com/office/drawing/2014/main" id="{DF9ECE2E-03B5-1D88-2505-75136A18C6FB}"/>
              </a:ext>
            </a:extLst>
          </p:cNvPr>
          <p:cNvPicPr>
            <a:picLocks noChangeAspect="1"/>
          </p:cNvPicPr>
          <p:nvPr/>
        </p:nvPicPr>
        <p:blipFill>
          <a:blip r:embed="rId4"/>
          <a:stretch>
            <a:fillRect/>
          </a:stretch>
        </p:blipFill>
        <p:spPr>
          <a:xfrm>
            <a:off x="363695" y="1638976"/>
            <a:ext cx="7212252" cy="961633"/>
          </a:xfrm>
          <a:prstGeom prst="rect">
            <a:avLst/>
          </a:prstGeom>
        </p:spPr>
      </p:pic>
      <p:sp>
        <p:nvSpPr>
          <p:cNvPr id="19" name="Arrow: Down 18">
            <a:extLst>
              <a:ext uri="{FF2B5EF4-FFF2-40B4-BE49-F238E27FC236}">
                <a16:creationId xmlns:a16="http://schemas.microsoft.com/office/drawing/2014/main" id="{0C316697-7E26-B6B4-46DC-B61DD47CB2AF}"/>
              </a:ext>
            </a:extLst>
          </p:cNvPr>
          <p:cNvSpPr/>
          <p:nvPr/>
        </p:nvSpPr>
        <p:spPr bwMode="auto">
          <a:xfrm>
            <a:off x="2771800" y="2528601"/>
            <a:ext cx="121436" cy="144016"/>
          </a:xfrm>
          <a:prstGeom prst="downArrow">
            <a:avLst>
              <a:gd name="adj1" fmla="val 70916"/>
              <a:gd name="adj2" fmla="val 50000"/>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2" name="Picture 21">
            <a:extLst>
              <a:ext uri="{FF2B5EF4-FFF2-40B4-BE49-F238E27FC236}">
                <a16:creationId xmlns:a16="http://schemas.microsoft.com/office/drawing/2014/main" id="{75E9AFEE-625D-364A-2A77-8BAC9BE45FFF}"/>
              </a:ext>
            </a:extLst>
          </p:cNvPr>
          <p:cNvPicPr>
            <a:picLocks noChangeAspect="1"/>
          </p:cNvPicPr>
          <p:nvPr/>
        </p:nvPicPr>
        <p:blipFill>
          <a:blip r:embed="rId5"/>
          <a:stretch>
            <a:fillRect/>
          </a:stretch>
        </p:blipFill>
        <p:spPr>
          <a:xfrm>
            <a:off x="5544265" y="2784921"/>
            <a:ext cx="3521982" cy="898066"/>
          </a:xfrm>
          <a:prstGeom prst="rect">
            <a:avLst/>
          </a:prstGeom>
        </p:spPr>
      </p:pic>
      <p:sp>
        <p:nvSpPr>
          <p:cNvPr id="23" name="Rectangle 22">
            <a:extLst>
              <a:ext uri="{FF2B5EF4-FFF2-40B4-BE49-F238E27FC236}">
                <a16:creationId xmlns:a16="http://schemas.microsoft.com/office/drawing/2014/main" id="{A941F27D-34F5-CA09-9C66-F2383B140021}"/>
              </a:ext>
            </a:extLst>
          </p:cNvPr>
          <p:cNvSpPr/>
          <p:nvPr/>
        </p:nvSpPr>
        <p:spPr bwMode="auto">
          <a:xfrm>
            <a:off x="7956375" y="3441257"/>
            <a:ext cx="1029271" cy="241730"/>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4" name="Rectangle 23">
            <a:extLst>
              <a:ext uri="{FF2B5EF4-FFF2-40B4-BE49-F238E27FC236}">
                <a16:creationId xmlns:a16="http://schemas.microsoft.com/office/drawing/2014/main" id="{3F09291B-0C63-91E4-F88C-894084714514}"/>
              </a:ext>
            </a:extLst>
          </p:cNvPr>
          <p:cNvSpPr/>
          <p:nvPr/>
        </p:nvSpPr>
        <p:spPr bwMode="auto">
          <a:xfrm>
            <a:off x="4600828" y="2251003"/>
            <a:ext cx="131155" cy="15149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5" name="Rectangle 24">
            <a:extLst>
              <a:ext uri="{FF2B5EF4-FFF2-40B4-BE49-F238E27FC236}">
                <a16:creationId xmlns:a16="http://schemas.microsoft.com/office/drawing/2014/main" id="{C0DA3A2B-54A0-0BC8-34A7-842F6F9AAB3E}"/>
              </a:ext>
            </a:extLst>
          </p:cNvPr>
          <p:cNvSpPr/>
          <p:nvPr/>
        </p:nvSpPr>
        <p:spPr bwMode="auto">
          <a:xfrm>
            <a:off x="4600828" y="2000023"/>
            <a:ext cx="131155" cy="15149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56228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(c). Consider the hypothesis that there exists a class of melanomas where female sex hormones play a large role in the etiology. These hormone related cancers are diagnosed primarily in women and are, on average, less aggressive (i.e., prognosis is good). If such a hypothesis were true we might expect the effect of sex to be modified by age at diagnosis (e.g., pre versus post menopausal). Test whether this is the case.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41</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2" name="TextBox 1">
            <a:extLst>
              <a:ext uri="{FF2B5EF4-FFF2-40B4-BE49-F238E27FC236}">
                <a16:creationId xmlns:a16="http://schemas.microsoft.com/office/drawing/2014/main" id="{301D154D-F34C-C94C-EBDA-D13E7E158CE5}"/>
              </a:ext>
            </a:extLst>
          </p:cNvPr>
          <p:cNvSpPr txBox="1"/>
          <p:nvPr/>
        </p:nvSpPr>
        <p:spPr>
          <a:xfrm>
            <a:off x="4842677" y="4040104"/>
            <a:ext cx="3977795"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However, after adjusting for stage, subsite, and period there is no longer evidence of an interaction.</a:t>
            </a:r>
          </a:p>
        </p:txBody>
      </p:sp>
      <p:pic>
        <p:nvPicPr>
          <p:cNvPr id="8" name="Picture 7">
            <a:extLst>
              <a:ext uri="{FF2B5EF4-FFF2-40B4-BE49-F238E27FC236}">
                <a16:creationId xmlns:a16="http://schemas.microsoft.com/office/drawing/2014/main" id="{BA6029CF-BA4A-CF2D-E404-E093CC358C34}"/>
              </a:ext>
            </a:extLst>
          </p:cNvPr>
          <p:cNvPicPr>
            <a:picLocks noChangeAspect="1"/>
          </p:cNvPicPr>
          <p:nvPr/>
        </p:nvPicPr>
        <p:blipFill>
          <a:blip r:embed="rId3"/>
          <a:stretch>
            <a:fillRect/>
          </a:stretch>
        </p:blipFill>
        <p:spPr>
          <a:xfrm>
            <a:off x="270677" y="2545843"/>
            <a:ext cx="4427984" cy="2079130"/>
          </a:xfrm>
          <a:prstGeom prst="rect">
            <a:avLst/>
          </a:prstGeom>
        </p:spPr>
      </p:pic>
      <p:sp>
        <p:nvSpPr>
          <p:cNvPr id="7" name="Arrow: Down 6">
            <a:extLst>
              <a:ext uri="{FF2B5EF4-FFF2-40B4-BE49-F238E27FC236}">
                <a16:creationId xmlns:a16="http://schemas.microsoft.com/office/drawing/2014/main" id="{B3BDDBC7-B012-F1CB-9F4E-D45D678C7DC5}"/>
              </a:ext>
            </a:extLst>
          </p:cNvPr>
          <p:cNvSpPr/>
          <p:nvPr/>
        </p:nvSpPr>
        <p:spPr bwMode="auto">
          <a:xfrm rot="16200000">
            <a:off x="4709951" y="3166272"/>
            <a:ext cx="121436" cy="144016"/>
          </a:xfrm>
          <a:prstGeom prst="downArrow">
            <a:avLst>
              <a:gd name="adj1" fmla="val 70916"/>
              <a:gd name="adj2" fmla="val 50000"/>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3" name="Picture 12">
            <a:extLst>
              <a:ext uri="{FF2B5EF4-FFF2-40B4-BE49-F238E27FC236}">
                <a16:creationId xmlns:a16="http://schemas.microsoft.com/office/drawing/2014/main" id="{31066016-8A6A-1945-0E0E-6DED067618EE}"/>
              </a:ext>
            </a:extLst>
          </p:cNvPr>
          <p:cNvPicPr>
            <a:picLocks noChangeAspect="1"/>
          </p:cNvPicPr>
          <p:nvPr/>
        </p:nvPicPr>
        <p:blipFill>
          <a:blip r:embed="rId4"/>
          <a:stretch>
            <a:fillRect/>
          </a:stretch>
        </p:blipFill>
        <p:spPr>
          <a:xfrm>
            <a:off x="255983" y="1655399"/>
            <a:ext cx="8028384" cy="807755"/>
          </a:xfrm>
          <a:prstGeom prst="rect">
            <a:avLst/>
          </a:prstGeom>
        </p:spPr>
      </p:pic>
      <p:sp>
        <p:nvSpPr>
          <p:cNvPr id="15" name="Arrow: Down 14">
            <a:extLst>
              <a:ext uri="{FF2B5EF4-FFF2-40B4-BE49-F238E27FC236}">
                <a16:creationId xmlns:a16="http://schemas.microsoft.com/office/drawing/2014/main" id="{0C316697-7E26-B6B4-46DC-B61DD47CB2AF}"/>
              </a:ext>
            </a:extLst>
          </p:cNvPr>
          <p:cNvSpPr/>
          <p:nvPr/>
        </p:nvSpPr>
        <p:spPr bwMode="auto">
          <a:xfrm>
            <a:off x="2290324" y="2328544"/>
            <a:ext cx="121436" cy="144016"/>
          </a:xfrm>
          <a:prstGeom prst="downArrow">
            <a:avLst>
              <a:gd name="adj1" fmla="val 70916"/>
              <a:gd name="adj2" fmla="val 50000"/>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7" name="Picture 16">
            <a:extLst>
              <a:ext uri="{FF2B5EF4-FFF2-40B4-BE49-F238E27FC236}">
                <a16:creationId xmlns:a16="http://schemas.microsoft.com/office/drawing/2014/main" id="{BC9FE7BD-B7AA-E3D5-4FFF-68F0D68A1ED4}"/>
              </a:ext>
            </a:extLst>
          </p:cNvPr>
          <p:cNvPicPr>
            <a:picLocks noChangeAspect="1"/>
          </p:cNvPicPr>
          <p:nvPr/>
        </p:nvPicPr>
        <p:blipFill>
          <a:blip r:embed="rId5"/>
          <a:stretch>
            <a:fillRect/>
          </a:stretch>
        </p:blipFill>
        <p:spPr>
          <a:xfrm>
            <a:off x="5004048" y="2545843"/>
            <a:ext cx="3389240" cy="1273709"/>
          </a:xfrm>
          <a:prstGeom prst="rect">
            <a:avLst/>
          </a:prstGeom>
        </p:spPr>
      </p:pic>
      <p:sp>
        <p:nvSpPr>
          <p:cNvPr id="18" name="Rectangle 17">
            <a:extLst>
              <a:ext uri="{FF2B5EF4-FFF2-40B4-BE49-F238E27FC236}">
                <a16:creationId xmlns:a16="http://schemas.microsoft.com/office/drawing/2014/main" id="{02AC4232-B31C-5A6A-7FAE-D6E0E4D74E6E}"/>
              </a:ext>
            </a:extLst>
          </p:cNvPr>
          <p:cNvSpPr/>
          <p:nvPr/>
        </p:nvSpPr>
        <p:spPr bwMode="auto">
          <a:xfrm>
            <a:off x="7364017" y="3620419"/>
            <a:ext cx="736375" cy="23145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9" name="Rectangle 18">
            <a:extLst>
              <a:ext uri="{FF2B5EF4-FFF2-40B4-BE49-F238E27FC236}">
                <a16:creationId xmlns:a16="http://schemas.microsoft.com/office/drawing/2014/main" id="{FD928D87-D2C1-E2D3-0702-226CADE6E8AC}"/>
              </a:ext>
            </a:extLst>
          </p:cNvPr>
          <p:cNvSpPr/>
          <p:nvPr/>
        </p:nvSpPr>
        <p:spPr bwMode="auto">
          <a:xfrm>
            <a:off x="6444208" y="1859401"/>
            <a:ext cx="131155" cy="15149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0" name="Rectangle 19">
            <a:extLst>
              <a:ext uri="{FF2B5EF4-FFF2-40B4-BE49-F238E27FC236}">
                <a16:creationId xmlns:a16="http://schemas.microsoft.com/office/drawing/2014/main" id="{C38B240F-4718-A703-C220-95170DA45929}"/>
              </a:ext>
            </a:extLst>
          </p:cNvPr>
          <p:cNvSpPr/>
          <p:nvPr/>
        </p:nvSpPr>
        <p:spPr bwMode="auto">
          <a:xfrm>
            <a:off x="6444208" y="2154804"/>
            <a:ext cx="131155" cy="151497"/>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397210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(d). Decide on a ‘most appropriate’ model for these data. Be sure to evaluate the proportional hazards assumption.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42</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6792957" y="1325857"/>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TextBox 1">
            <a:extLst>
              <a:ext uri="{FF2B5EF4-FFF2-40B4-BE49-F238E27FC236}">
                <a16:creationId xmlns:a16="http://schemas.microsoft.com/office/drawing/2014/main" id="{301D154D-F34C-C94C-EBDA-D13E7E158CE5}"/>
              </a:ext>
            </a:extLst>
          </p:cNvPr>
          <p:cNvSpPr txBox="1"/>
          <p:nvPr/>
        </p:nvSpPr>
        <p:spPr>
          <a:xfrm>
            <a:off x="357467" y="3876949"/>
            <a:ext cx="839544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There is strong evidence that the proportional hazard assumption is not satisfied for the effect of stage (and also subsite). Unless our primary interest is in the stage effect, we can fit a stratified Cox model where we stratify on stage (i.e. estimate a separate baseline hazard function for each stage group).</a:t>
            </a:r>
          </a:p>
        </p:txBody>
      </p:sp>
      <p:sp>
        <p:nvSpPr>
          <p:cNvPr id="14" name="Arrow: Down 13">
            <a:extLst>
              <a:ext uri="{FF2B5EF4-FFF2-40B4-BE49-F238E27FC236}">
                <a16:creationId xmlns:a16="http://schemas.microsoft.com/office/drawing/2014/main" id="{0C316697-7E26-B6B4-46DC-B61DD47CB2AF}"/>
              </a:ext>
            </a:extLst>
          </p:cNvPr>
          <p:cNvSpPr/>
          <p:nvPr/>
        </p:nvSpPr>
        <p:spPr bwMode="auto">
          <a:xfrm>
            <a:off x="2405510" y="1459620"/>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9" name="Picture 8">
            <a:extLst>
              <a:ext uri="{FF2B5EF4-FFF2-40B4-BE49-F238E27FC236}">
                <a16:creationId xmlns:a16="http://schemas.microsoft.com/office/drawing/2014/main" id="{E3ED6110-15B8-FDD9-A3F9-0B73CF2E8862}"/>
              </a:ext>
            </a:extLst>
          </p:cNvPr>
          <p:cNvPicPr>
            <a:picLocks noChangeAspect="1"/>
          </p:cNvPicPr>
          <p:nvPr/>
        </p:nvPicPr>
        <p:blipFill>
          <a:blip r:embed="rId3"/>
          <a:stretch>
            <a:fillRect/>
          </a:stretch>
        </p:blipFill>
        <p:spPr>
          <a:xfrm>
            <a:off x="374276" y="915566"/>
            <a:ext cx="4393351" cy="472047"/>
          </a:xfrm>
          <a:prstGeom prst="rect">
            <a:avLst/>
          </a:prstGeom>
        </p:spPr>
      </p:pic>
      <p:pic>
        <p:nvPicPr>
          <p:cNvPr id="11" name="Picture 10">
            <a:extLst>
              <a:ext uri="{FF2B5EF4-FFF2-40B4-BE49-F238E27FC236}">
                <a16:creationId xmlns:a16="http://schemas.microsoft.com/office/drawing/2014/main" id="{3FA0D0DE-4E66-F2EB-9076-65933EA8F46A}"/>
              </a:ext>
            </a:extLst>
          </p:cNvPr>
          <p:cNvPicPr>
            <a:picLocks noChangeAspect="1"/>
          </p:cNvPicPr>
          <p:nvPr/>
        </p:nvPicPr>
        <p:blipFill>
          <a:blip r:embed="rId4"/>
          <a:stretch>
            <a:fillRect/>
          </a:stretch>
        </p:blipFill>
        <p:spPr>
          <a:xfrm>
            <a:off x="409884" y="1675643"/>
            <a:ext cx="4234124" cy="2129299"/>
          </a:xfrm>
          <a:prstGeom prst="rect">
            <a:avLst/>
          </a:prstGeom>
        </p:spPr>
      </p:pic>
      <p:pic>
        <p:nvPicPr>
          <p:cNvPr id="8" name="Picture 7">
            <a:extLst>
              <a:ext uri="{FF2B5EF4-FFF2-40B4-BE49-F238E27FC236}">
                <a16:creationId xmlns:a16="http://schemas.microsoft.com/office/drawing/2014/main" id="{253668A9-79AE-7B02-D3BD-11F9EC042AFA}"/>
              </a:ext>
            </a:extLst>
          </p:cNvPr>
          <p:cNvPicPr>
            <a:picLocks noChangeAspect="1"/>
          </p:cNvPicPr>
          <p:nvPr/>
        </p:nvPicPr>
        <p:blipFill>
          <a:blip r:embed="rId5"/>
          <a:stretch>
            <a:fillRect/>
          </a:stretch>
        </p:blipFill>
        <p:spPr>
          <a:xfrm>
            <a:off x="5028121" y="893089"/>
            <a:ext cx="3360304" cy="386736"/>
          </a:xfrm>
          <a:prstGeom prst="rect">
            <a:avLst/>
          </a:prstGeom>
        </p:spPr>
      </p:pic>
      <p:pic>
        <p:nvPicPr>
          <p:cNvPr id="12" name="Picture 11">
            <a:extLst>
              <a:ext uri="{FF2B5EF4-FFF2-40B4-BE49-F238E27FC236}">
                <a16:creationId xmlns:a16="http://schemas.microsoft.com/office/drawing/2014/main" id="{8EF1E3E7-559D-1572-2441-94E74120D88F}"/>
              </a:ext>
            </a:extLst>
          </p:cNvPr>
          <p:cNvPicPr>
            <a:picLocks noChangeAspect="1"/>
          </p:cNvPicPr>
          <p:nvPr/>
        </p:nvPicPr>
        <p:blipFill>
          <a:blip r:embed="rId6"/>
          <a:srcRect t="3902"/>
          <a:stretch/>
        </p:blipFill>
        <p:spPr>
          <a:xfrm>
            <a:off x="5416402" y="1633862"/>
            <a:ext cx="2753109" cy="1345731"/>
          </a:xfrm>
          <a:prstGeom prst="rect">
            <a:avLst/>
          </a:prstGeom>
        </p:spPr>
      </p:pic>
      <p:sp>
        <p:nvSpPr>
          <p:cNvPr id="13" name="Rectangle 12">
            <a:extLst>
              <a:ext uri="{FF2B5EF4-FFF2-40B4-BE49-F238E27FC236}">
                <a16:creationId xmlns:a16="http://schemas.microsoft.com/office/drawing/2014/main" id="{576B1454-5072-8C5A-72D8-35C67E54C8AE}"/>
              </a:ext>
            </a:extLst>
          </p:cNvPr>
          <p:cNvSpPr/>
          <p:nvPr/>
        </p:nvSpPr>
        <p:spPr bwMode="auto">
          <a:xfrm>
            <a:off x="7308304" y="2340293"/>
            <a:ext cx="861207" cy="447481"/>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776628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(d). Decide on a ‘most appropriate’ model for these data. Be sure to evaluate the proportional hazards assumption.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43</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6928468" y="2338486"/>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TextBox 1">
            <a:extLst>
              <a:ext uri="{FF2B5EF4-FFF2-40B4-BE49-F238E27FC236}">
                <a16:creationId xmlns:a16="http://schemas.microsoft.com/office/drawing/2014/main" id="{301D154D-F34C-C94C-EBDA-D13E7E158CE5}"/>
              </a:ext>
            </a:extLst>
          </p:cNvPr>
          <p:cNvSpPr txBox="1"/>
          <p:nvPr/>
        </p:nvSpPr>
        <p:spPr>
          <a:xfrm>
            <a:off x="374276" y="871584"/>
            <a:ext cx="8395448" cy="621067"/>
          </a:xfrm>
          <a:prstGeom prst="rect">
            <a:avLst/>
          </a:prstGeom>
          <a:noFill/>
          <a:ln w="6350">
            <a:solidFill>
              <a:schemeClr val="accent1"/>
            </a:solidFill>
          </a:ln>
        </p:spPr>
        <p:txBody>
          <a:bodyPr wrap="square">
            <a:spAutoFit/>
          </a:bodyPr>
          <a:lstStyle/>
          <a:p>
            <a:pPr>
              <a:lnSpc>
                <a:spcPct val="150000"/>
              </a:lnSpc>
            </a:pPr>
            <a:r>
              <a:rPr lang="en-US" sz="1200" dirty="0">
                <a:latin typeface="+mn-lt"/>
              </a:rPr>
              <a:t>If we re-do a test for non-proportional hazards we find that there is no longer evidence that any of the remaining covariates effects seem to depend on time since diagnosis (even for subsite this time).</a:t>
            </a:r>
          </a:p>
        </p:txBody>
      </p:sp>
      <p:sp>
        <p:nvSpPr>
          <p:cNvPr id="14" name="Arrow: Down 13">
            <a:extLst>
              <a:ext uri="{FF2B5EF4-FFF2-40B4-BE49-F238E27FC236}">
                <a16:creationId xmlns:a16="http://schemas.microsoft.com/office/drawing/2014/main" id="{0C316697-7E26-B6B4-46DC-B61DD47CB2AF}"/>
              </a:ext>
            </a:extLst>
          </p:cNvPr>
          <p:cNvSpPr/>
          <p:nvPr/>
        </p:nvSpPr>
        <p:spPr bwMode="auto">
          <a:xfrm>
            <a:off x="2541021" y="2472249"/>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8" name="Picture 7">
            <a:extLst>
              <a:ext uri="{FF2B5EF4-FFF2-40B4-BE49-F238E27FC236}">
                <a16:creationId xmlns:a16="http://schemas.microsoft.com/office/drawing/2014/main" id="{DE81561F-7500-93F1-0A74-92BC5A63B620}"/>
              </a:ext>
            </a:extLst>
          </p:cNvPr>
          <p:cNvPicPr>
            <a:picLocks noChangeAspect="1"/>
          </p:cNvPicPr>
          <p:nvPr/>
        </p:nvPicPr>
        <p:blipFill>
          <a:blip r:embed="rId3"/>
          <a:stretch>
            <a:fillRect/>
          </a:stretch>
        </p:blipFill>
        <p:spPr>
          <a:xfrm>
            <a:off x="374276" y="1844852"/>
            <a:ext cx="4470263" cy="607609"/>
          </a:xfrm>
          <a:prstGeom prst="rect">
            <a:avLst/>
          </a:prstGeom>
        </p:spPr>
      </p:pic>
      <p:pic>
        <p:nvPicPr>
          <p:cNvPr id="17" name="Picture 16">
            <a:extLst>
              <a:ext uri="{FF2B5EF4-FFF2-40B4-BE49-F238E27FC236}">
                <a16:creationId xmlns:a16="http://schemas.microsoft.com/office/drawing/2014/main" id="{2BFAB7A0-EB7F-D352-A88F-6987CF694661}"/>
              </a:ext>
            </a:extLst>
          </p:cNvPr>
          <p:cNvPicPr>
            <a:picLocks noChangeAspect="1"/>
          </p:cNvPicPr>
          <p:nvPr/>
        </p:nvPicPr>
        <p:blipFill>
          <a:blip r:embed="rId4"/>
          <a:stretch>
            <a:fillRect/>
          </a:stretch>
        </p:blipFill>
        <p:spPr>
          <a:xfrm>
            <a:off x="459039" y="2676937"/>
            <a:ext cx="4280705" cy="1592481"/>
          </a:xfrm>
          <a:prstGeom prst="rect">
            <a:avLst/>
          </a:prstGeom>
        </p:spPr>
      </p:pic>
      <p:pic>
        <p:nvPicPr>
          <p:cNvPr id="9" name="Picture 8">
            <a:extLst>
              <a:ext uri="{FF2B5EF4-FFF2-40B4-BE49-F238E27FC236}">
                <a16:creationId xmlns:a16="http://schemas.microsoft.com/office/drawing/2014/main" id="{EB5E7454-130A-A837-8AEE-DE2E910756D0}"/>
              </a:ext>
            </a:extLst>
          </p:cNvPr>
          <p:cNvPicPr>
            <a:picLocks noChangeAspect="1"/>
          </p:cNvPicPr>
          <p:nvPr/>
        </p:nvPicPr>
        <p:blipFill>
          <a:blip r:embed="rId5"/>
          <a:srcRect l="632" t="13921"/>
          <a:stretch/>
        </p:blipFill>
        <p:spPr>
          <a:xfrm>
            <a:off x="5067550" y="1893919"/>
            <a:ext cx="3745647" cy="388730"/>
          </a:xfrm>
          <a:prstGeom prst="rect">
            <a:avLst/>
          </a:prstGeom>
        </p:spPr>
      </p:pic>
      <p:pic>
        <p:nvPicPr>
          <p:cNvPr id="11" name="Picture 10">
            <a:extLst>
              <a:ext uri="{FF2B5EF4-FFF2-40B4-BE49-F238E27FC236}">
                <a16:creationId xmlns:a16="http://schemas.microsoft.com/office/drawing/2014/main" id="{DFC3685F-9584-60CE-01DF-4EC789B9354C}"/>
              </a:ext>
            </a:extLst>
          </p:cNvPr>
          <p:cNvPicPr>
            <a:picLocks noChangeAspect="1"/>
          </p:cNvPicPr>
          <p:nvPr/>
        </p:nvPicPr>
        <p:blipFill>
          <a:blip r:embed="rId6"/>
          <a:stretch>
            <a:fillRect/>
          </a:stretch>
        </p:blipFill>
        <p:spPr>
          <a:xfrm>
            <a:off x="5715623" y="2694976"/>
            <a:ext cx="2248214" cy="1181265"/>
          </a:xfrm>
          <a:prstGeom prst="rect">
            <a:avLst/>
          </a:prstGeom>
        </p:spPr>
      </p:pic>
      <p:sp>
        <p:nvSpPr>
          <p:cNvPr id="13" name="Rectangle 12">
            <a:extLst>
              <a:ext uri="{FF2B5EF4-FFF2-40B4-BE49-F238E27FC236}">
                <a16:creationId xmlns:a16="http://schemas.microsoft.com/office/drawing/2014/main" id="{A7FA1879-996D-26C9-3167-C6230E1DE639}"/>
              </a:ext>
            </a:extLst>
          </p:cNvPr>
          <p:cNvSpPr/>
          <p:nvPr/>
        </p:nvSpPr>
        <p:spPr bwMode="auto">
          <a:xfrm>
            <a:off x="7533234" y="3466071"/>
            <a:ext cx="430604" cy="388730"/>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2154442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(d). Decide on a ‘most appropriate’ model for these data. Be sure to evaluate the proportional hazards assumption.</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44</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12. Cox model for cause-specific mortality for melanoma (all stages)</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6927718" y="2445603"/>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TextBox 1">
            <a:extLst>
              <a:ext uri="{FF2B5EF4-FFF2-40B4-BE49-F238E27FC236}">
                <a16:creationId xmlns:a16="http://schemas.microsoft.com/office/drawing/2014/main" id="{301D154D-F34C-C94C-EBDA-D13E7E158CE5}"/>
              </a:ext>
            </a:extLst>
          </p:cNvPr>
          <p:cNvSpPr txBox="1"/>
          <p:nvPr/>
        </p:nvSpPr>
        <p:spPr>
          <a:xfrm>
            <a:off x="374276" y="871584"/>
            <a:ext cx="839544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If you have time make sure you check for additional interaction terms between the remaining covariates, i.e. between age at diagnosis and stage. Having accounted for the time-dependent effect of stage, there is still no evidence that the effect of sex is modified by age at diagnosis.</a:t>
            </a:r>
          </a:p>
        </p:txBody>
      </p:sp>
      <p:sp>
        <p:nvSpPr>
          <p:cNvPr id="14" name="Arrow: Down 13">
            <a:extLst>
              <a:ext uri="{FF2B5EF4-FFF2-40B4-BE49-F238E27FC236}">
                <a16:creationId xmlns:a16="http://schemas.microsoft.com/office/drawing/2014/main" id="{0C316697-7E26-B6B4-46DC-B61DD47CB2AF}"/>
              </a:ext>
            </a:extLst>
          </p:cNvPr>
          <p:cNvSpPr/>
          <p:nvPr/>
        </p:nvSpPr>
        <p:spPr bwMode="auto">
          <a:xfrm>
            <a:off x="2498897" y="2516204"/>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0" name="Picture 9">
            <a:extLst>
              <a:ext uri="{FF2B5EF4-FFF2-40B4-BE49-F238E27FC236}">
                <a16:creationId xmlns:a16="http://schemas.microsoft.com/office/drawing/2014/main" id="{FACD300A-E938-E8C6-4F93-3EFBC6F021E1}"/>
              </a:ext>
            </a:extLst>
          </p:cNvPr>
          <p:cNvPicPr>
            <a:picLocks noChangeAspect="1"/>
          </p:cNvPicPr>
          <p:nvPr/>
        </p:nvPicPr>
        <p:blipFill>
          <a:blip r:embed="rId3"/>
          <a:stretch>
            <a:fillRect/>
          </a:stretch>
        </p:blipFill>
        <p:spPr>
          <a:xfrm>
            <a:off x="374275" y="1954170"/>
            <a:ext cx="4492115" cy="518102"/>
          </a:xfrm>
          <a:prstGeom prst="rect">
            <a:avLst/>
          </a:prstGeom>
        </p:spPr>
      </p:pic>
      <p:sp>
        <p:nvSpPr>
          <p:cNvPr id="12" name="Rectangle 11">
            <a:extLst>
              <a:ext uri="{FF2B5EF4-FFF2-40B4-BE49-F238E27FC236}">
                <a16:creationId xmlns:a16="http://schemas.microsoft.com/office/drawing/2014/main" id="{6B78D1BF-B207-9FEC-42E6-2798BC961380}"/>
              </a:ext>
            </a:extLst>
          </p:cNvPr>
          <p:cNvSpPr/>
          <p:nvPr/>
        </p:nvSpPr>
        <p:spPr bwMode="auto">
          <a:xfrm>
            <a:off x="2843808" y="1909478"/>
            <a:ext cx="792088" cy="23022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15" name="Rectangle 14">
            <a:extLst>
              <a:ext uri="{FF2B5EF4-FFF2-40B4-BE49-F238E27FC236}">
                <a16:creationId xmlns:a16="http://schemas.microsoft.com/office/drawing/2014/main" id="{52360E7B-2DB0-D67D-CEAB-DCCE002BF919}"/>
              </a:ext>
            </a:extLst>
          </p:cNvPr>
          <p:cNvSpPr/>
          <p:nvPr/>
        </p:nvSpPr>
        <p:spPr bwMode="auto">
          <a:xfrm>
            <a:off x="2015716" y="2101460"/>
            <a:ext cx="792088" cy="230224"/>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19" name="Picture 18">
            <a:extLst>
              <a:ext uri="{FF2B5EF4-FFF2-40B4-BE49-F238E27FC236}">
                <a16:creationId xmlns:a16="http://schemas.microsoft.com/office/drawing/2014/main" id="{F7CDD12E-02BA-7159-8D58-993547BB9177}"/>
              </a:ext>
            </a:extLst>
          </p:cNvPr>
          <p:cNvPicPr>
            <a:picLocks noChangeAspect="1"/>
          </p:cNvPicPr>
          <p:nvPr/>
        </p:nvPicPr>
        <p:blipFill>
          <a:blip r:embed="rId4"/>
          <a:stretch>
            <a:fillRect/>
          </a:stretch>
        </p:blipFill>
        <p:spPr>
          <a:xfrm>
            <a:off x="6412093" y="2045818"/>
            <a:ext cx="1152686" cy="304843"/>
          </a:xfrm>
          <a:prstGeom prst="rect">
            <a:avLst/>
          </a:prstGeom>
        </p:spPr>
      </p:pic>
      <p:pic>
        <p:nvPicPr>
          <p:cNvPr id="22" name="Picture 21">
            <a:extLst>
              <a:ext uri="{FF2B5EF4-FFF2-40B4-BE49-F238E27FC236}">
                <a16:creationId xmlns:a16="http://schemas.microsoft.com/office/drawing/2014/main" id="{7FDFF73B-FB2B-A20E-92D9-CD35AEE633E7}"/>
              </a:ext>
            </a:extLst>
          </p:cNvPr>
          <p:cNvPicPr>
            <a:picLocks noChangeAspect="1"/>
          </p:cNvPicPr>
          <p:nvPr/>
        </p:nvPicPr>
        <p:blipFill>
          <a:blip r:embed="rId5"/>
          <a:stretch>
            <a:fillRect/>
          </a:stretch>
        </p:blipFill>
        <p:spPr>
          <a:xfrm>
            <a:off x="591092" y="2704152"/>
            <a:ext cx="4058479" cy="2060555"/>
          </a:xfrm>
          <a:prstGeom prst="rect">
            <a:avLst/>
          </a:prstGeom>
        </p:spPr>
      </p:pic>
      <p:pic>
        <p:nvPicPr>
          <p:cNvPr id="24" name="Picture 23">
            <a:extLst>
              <a:ext uri="{FF2B5EF4-FFF2-40B4-BE49-F238E27FC236}">
                <a16:creationId xmlns:a16="http://schemas.microsoft.com/office/drawing/2014/main" id="{82524737-C878-E6FC-41DF-ECB53A0B1A29}"/>
              </a:ext>
            </a:extLst>
          </p:cNvPr>
          <p:cNvPicPr>
            <a:picLocks noChangeAspect="1"/>
          </p:cNvPicPr>
          <p:nvPr/>
        </p:nvPicPr>
        <p:blipFill>
          <a:blip r:embed="rId6"/>
          <a:stretch>
            <a:fillRect/>
          </a:stretch>
        </p:blipFill>
        <p:spPr>
          <a:xfrm>
            <a:off x="5016115" y="2788701"/>
            <a:ext cx="3911182" cy="1179563"/>
          </a:xfrm>
          <a:prstGeom prst="rect">
            <a:avLst/>
          </a:prstGeom>
        </p:spPr>
      </p:pic>
      <p:sp>
        <p:nvSpPr>
          <p:cNvPr id="25" name="Rectangle 24">
            <a:extLst>
              <a:ext uri="{FF2B5EF4-FFF2-40B4-BE49-F238E27FC236}">
                <a16:creationId xmlns:a16="http://schemas.microsoft.com/office/drawing/2014/main" id="{A7FA1879-996D-26C9-3167-C6230E1DE639}"/>
              </a:ext>
            </a:extLst>
          </p:cNvPr>
          <p:cNvSpPr/>
          <p:nvPr/>
        </p:nvSpPr>
        <p:spPr bwMode="auto">
          <a:xfrm>
            <a:off x="7956376" y="3725359"/>
            <a:ext cx="685800" cy="242905"/>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418674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C7B37C89-2E63-43C2-BBB4-4A331C469CC1}"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45</a:t>
            </a:fld>
            <a:endParaRPr lang="en-GB" dirty="0"/>
          </a:p>
        </p:txBody>
      </p:sp>
      <p:pic>
        <p:nvPicPr>
          <p:cNvPr id="3" name="Picture 2">
            <a:extLst>
              <a:ext uri="{FF2B5EF4-FFF2-40B4-BE49-F238E27FC236}">
                <a16:creationId xmlns:a16="http://schemas.microsoft.com/office/drawing/2014/main" id="{35E04CF2-8815-8E2A-CAD3-D520BF8B04C7}"/>
              </a:ext>
            </a:extLst>
          </p:cNvPr>
          <p:cNvPicPr>
            <a:picLocks noChangeAspect="1"/>
          </p:cNvPicPr>
          <p:nvPr/>
        </p:nvPicPr>
        <p:blipFill rotWithShape="1">
          <a:blip r:embed="rId2"/>
          <a:srcRect l="900"/>
          <a:stretch/>
        </p:blipFill>
        <p:spPr>
          <a:xfrm>
            <a:off x="539552" y="0"/>
            <a:ext cx="7925228" cy="4371950"/>
          </a:xfrm>
          <a:prstGeom prst="rect">
            <a:avLst/>
          </a:prstGeom>
        </p:spPr>
      </p:pic>
      <p:sp>
        <p:nvSpPr>
          <p:cNvPr id="2" name="Rectangle 1">
            <a:extLst>
              <a:ext uri="{FF2B5EF4-FFF2-40B4-BE49-F238E27FC236}">
                <a16:creationId xmlns:a16="http://schemas.microsoft.com/office/drawing/2014/main" id="{B4572CA2-8E1B-7E8A-4089-B780B7550D78}"/>
              </a:ext>
            </a:extLst>
          </p:cNvPr>
          <p:cNvSpPr/>
          <p:nvPr/>
        </p:nvSpPr>
        <p:spPr bwMode="auto">
          <a:xfrm>
            <a:off x="679220" y="3723878"/>
            <a:ext cx="7488832" cy="288032"/>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724083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(a). Fit the following Poisson regression model to the diet data (we fitted this same model in question 6). Now fit the following Cox model. </a:t>
            </a:r>
            <a:r>
              <a:rPr lang="en-US" sz="1200" dirty="0" err="1"/>
              <a:t>i</a:t>
            </a:r>
            <a:r>
              <a:rPr lang="en-US" sz="1200" dirty="0"/>
              <a:t>. On what scale are we measuring ‘time’ ? That is, what is the timescale? ii. Is it correct to say that both of these models estimate the effect of high energy on CHD without controlling for any potential confounders? If not, how are these models conceptually different? iii. Would you expect the parameter estimates for these two models to be very different? Is there a large difference?</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46</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13. Modelling the diet data using Cox regression</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2139069" y="2617185"/>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TextBox 1">
            <a:extLst>
              <a:ext uri="{FF2B5EF4-FFF2-40B4-BE49-F238E27FC236}">
                <a16:creationId xmlns:a16="http://schemas.microsoft.com/office/drawing/2014/main" id="{301D154D-F34C-C94C-EBDA-D13E7E158CE5}"/>
              </a:ext>
            </a:extLst>
          </p:cNvPr>
          <p:cNvSpPr txBox="1"/>
          <p:nvPr/>
        </p:nvSpPr>
        <p:spPr>
          <a:xfrm>
            <a:off x="349837" y="3520706"/>
            <a:ext cx="8395448" cy="1175065"/>
          </a:xfrm>
          <a:prstGeom prst="rect">
            <a:avLst/>
          </a:prstGeom>
          <a:noFill/>
          <a:ln w="6350">
            <a:solidFill>
              <a:schemeClr val="accent1"/>
            </a:solidFill>
          </a:ln>
        </p:spPr>
        <p:txBody>
          <a:bodyPr wrap="square">
            <a:spAutoFit/>
          </a:bodyPr>
          <a:lstStyle/>
          <a:p>
            <a:pPr>
              <a:lnSpc>
                <a:spcPct val="150000"/>
              </a:lnSpc>
            </a:pPr>
            <a:r>
              <a:rPr lang="en-US" sz="1200" dirty="0">
                <a:latin typeface="+mn-lt"/>
              </a:rPr>
              <a:t>These two models are conceptually different since the Cox model adjusts for ‘time’ even though this is not explicit in the </a:t>
            </a:r>
            <a:r>
              <a:rPr lang="en-US" sz="1200" dirty="0" err="1">
                <a:latin typeface="+mn-lt"/>
              </a:rPr>
              <a:t>coxph</a:t>
            </a:r>
            <a:r>
              <a:rPr lang="en-US" sz="1200" dirty="0">
                <a:latin typeface="+mn-lt"/>
              </a:rPr>
              <a:t> function. In this example, ‘time’ refers to ‘time on study’ (time since entry) which we do not expect to be a strong confounder. That is, we would expect the estimates of the effect of high energy to be similar for the two models, which they are.</a:t>
            </a:r>
          </a:p>
        </p:txBody>
      </p:sp>
      <p:pic>
        <p:nvPicPr>
          <p:cNvPr id="9" name="Picture 8">
            <a:extLst>
              <a:ext uri="{FF2B5EF4-FFF2-40B4-BE49-F238E27FC236}">
                <a16:creationId xmlns:a16="http://schemas.microsoft.com/office/drawing/2014/main" id="{7AF5CE7C-66FC-B210-405F-DB3CE3736A00}"/>
              </a:ext>
            </a:extLst>
          </p:cNvPr>
          <p:cNvPicPr>
            <a:picLocks noChangeAspect="1"/>
          </p:cNvPicPr>
          <p:nvPr/>
        </p:nvPicPr>
        <p:blipFill>
          <a:blip r:embed="rId3"/>
          <a:stretch>
            <a:fillRect/>
          </a:stretch>
        </p:blipFill>
        <p:spPr>
          <a:xfrm>
            <a:off x="297941" y="1959486"/>
            <a:ext cx="3925127" cy="617881"/>
          </a:xfrm>
          <a:prstGeom prst="rect">
            <a:avLst/>
          </a:prstGeom>
        </p:spPr>
      </p:pic>
      <p:pic>
        <p:nvPicPr>
          <p:cNvPr id="14" name="Picture 13">
            <a:extLst>
              <a:ext uri="{FF2B5EF4-FFF2-40B4-BE49-F238E27FC236}">
                <a16:creationId xmlns:a16="http://schemas.microsoft.com/office/drawing/2014/main" id="{B94C929D-1C0F-519B-7FA0-15FC35AA7D45}"/>
              </a:ext>
            </a:extLst>
          </p:cNvPr>
          <p:cNvPicPr>
            <a:picLocks noChangeAspect="1"/>
          </p:cNvPicPr>
          <p:nvPr/>
        </p:nvPicPr>
        <p:blipFill>
          <a:blip r:embed="rId4"/>
          <a:stretch>
            <a:fillRect/>
          </a:stretch>
        </p:blipFill>
        <p:spPr>
          <a:xfrm>
            <a:off x="467544" y="2762284"/>
            <a:ext cx="3557960" cy="663842"/>
          </a:xfrm>
          <a:prstGeom prst="rect">
            <a:avLst/>
          </a:prstGeom>
        </p:spPr>
      </p:pic>
      <p:pic>
        <p:nvPicPr>
          <p:cNvPr id="16" name="Picture 15">
            <a:extLst>
              <a:ext uri="{FF2B5EF4-FFF2-40B4-BE49-F238E27FC236}">
                <a16:creationId xmlns:a16="http://schemas.microsoft.com/office/drawing/2014/main" id="{7FE26679-6346-4727-8336-50659F8F0AC4}"/>
              </a:ext>
            </a:extLst>
          </p:cNvPr>
          <p:cNvPicPr>
            <a:picLocks noChangeAspect="1"/>
          </p:cNvPicPr>
          <p:nvPr/>
        </p:nvPicPr>
        <p:blipFill>
          <a:blip r:embed="rId5"/>
          <a:stretch>
            <a:fillRect/>
          </a:stretch>
        </p:blipFill>
        <p:spPr>
          <a:xfrm>
            <a:off x="4597018" y="1970388"/>
            <a:ext cx="4104456" cy="493769"/>
          </a:xfrm>
          <a:prstGeom prst="rect">
            <a:avLst/>
          </a:prstGeom>
        </p:spPr>
      </p:pic>
      <p:sp>
        <p:nvSpPr>
          <p:cNvPr id="17" name="Arrow: Down 16">
            <a:extLst>
              <a:ext uri="{FF2B5EF4-FFF2-40B4-BE49-F238E27FC236}">
                <a16:creationId xmlns:a16="http://schemas.microsoft.com/office/drawing/2014/main" id="{AE8CF3F5-7202-CD17-6799-051E0279251D}"/>
              </a:ext>
            </a:extLst>
          </p:cNvPr>
          <p:cNvSpPr/>
          <p:nvPr/>
        </p:nvSpPr>
        <p:spPr bwMode="auto">
          <a:xfrm>
            <a:off x="6578070" y="2551775"/>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pic>
        <p:nvPicPr>
          <p:cNvPr id="20" name="Picture 19">
            <a:extLst>
              <a:ext uri="{FF2B5EF4-FFF2-40B4-BE49-F238E27FC236}">
                <a16:creationId xmlns:a16="http://schemas.microsoft.com/office/drawing/2014/main" id="{126346DC-670A-3D94-23F1-2E1B7103DE52}"/>
              </a:ext>
            </a:extLst>
          </p:cNvPr>
          <p:cNvPicPr>
            <a:picLocks noChangeAspect="1"/>
          </p:cNvPicPr>
          <p:nvPr/>
        </p:nvPicPr>
        <p:blipFill>
          <a:blip r:embed="rId6"/>
          <a:stretch>
            <a:fillRect/>
          </a:stretch>
        </p:blipFill>
        <p:spPr>
          <a:xfrm>
            <a:off x="4531787" y="2783409"/>
            <a:ext cx="4146029" cy="535170"/>
          </a:xfrm>
          <a:prstGeom prst="rect">
            <a:avLst/>
          </a:prstGeom>
        </p:spPr>
      </p:pic>
    </p:spTree>
    <p:extLst>
      <p:ext uri="{BB962C8B-B14F-4D97-AF65-F5344CB8AC3E}">
        <p14:creationId xmlns:p14="http://schemas.microsoft.com/office/powerpoint/2010/main" val="2260766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374D1-728D-DD7F-07C6-3445A7B6CE42}"/>
              </a:ext>
            </a:extLst>
          </p:cNvPr>
          <p:cNvSpPr>
            <a:spLocks noGrp="1"/>
          </p:cNvSpPr>
          <p:nvPr>
            <p:ph idx="1"/>
          </p:nvPr>
        </p:nvSpPr>
        <p:spPr>
          <a:xfrm>
            <a:off x="256785" y="482329"/>
            <a:ext cx="8631243" cy="289222"/>
          </a:xfrm>
        </p:spPr>
        <p:txBody>
          <a:bodyPr/>
          <a:lstStyle/>
          <a:p>
            <a:pPr marL="0" indent="0">
              <a:lnSpc>
                <a:spcPct val="150000"/>
              </a:lnSpc>
              <a:buNone/>
            </a:pPr>
            <a:r>
              <a:rPr lang="en-US" sz="1200" dirty="0"/>
              <a:t>(b). Use the attained age as the timescale and refit the Cox model. Is the estimate of the effect of high energy different? Would we expect it to be different?</a:t>
            </a:r>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155777" cy="171450"/>
          </a:xfrm>
        </p:spPr>
        <p:txBody>
          <a:bodyPr/>
          <a:lstStyle/>
          <a:p>
            <a:r>
              <a:rPr lang="en-GB"/>
              <a:t>Yunyang Deng</a:t>
            </a:r>
            <a:endParaRPr lang="en-GB" dirty="0"/>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p:txBody>
          <a:bodyPr/>
          <a:lstStyle/>
          <a:p>
            <a:fld id="{5E2228A4-6F2D-4627-92CC-6FC5F391B23C}" type="datetime1">
              <a:rPr lang="en-GB" smtClean="0"/>
              <a:t>10/11/2024</a:t>
            </a:fld>
            <a:endParaRPr lang="en-GB" dirty="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p:txBody>
          <a:bodyPr/>
          <a:lstStyle/>
          <a:p>
            <a:fld id="{15859C56-CB7E-413F-8971-4226A1EF6823}" type="slidenum">
              <a:rPr lang="en-GB" smtClean="0"/>
              <a:pPr/>
              <a:t>47</a:t>
            </a:fld>
            <a:endParaRPr lang="en-GB" dirty="0"/>
          </a:p>
        </p:txBody>
      </p:sp>
      <p:sp>
        <p:nvSpPr>
          <p:cNvPr id="21" name="Rubrik 1">
            <a:extLst>
              <a:ext uri="{FF2B5EF4-FFF2-40B4-BE49-F238E27FC236}">
                <a16:creationId xmlns:a16="http://schemas.microsoft.com/office/drawing/2014/main" id="{D3C485B7-E6BF-F586-1B80-862C47BF7854}"/>
              </a:ext>
            </a:extLst>
          </p:cNvPr>
          <p:cNvSpPr txBox="1">
            <a:spLocks/>
          </p:cNvSpPr>
          <p:nvPr/>
        </p:nvSpPr>
        <p:spPr bwMode="auto">
          <a:xfrm>
            <a:off x="255983" y="53473"/>
            <a:ext cx="8632045" cy="40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nSpc>
                <a:spcPct val="150000"/>
              </a:lnSpc>
            </a:pPr>
            <a:r>
              <a:rPr lang="en-US" sz="1600" kern="0" dirty="0"/>
              <a:t>Exercise 13. Modelling the diet data using Cox regression</a:t>
            </a:r>
            <a:endParaRPr lang="en-GB" sz="1600" kern="0" dirty="0"/>
          </a:p>
        </p:txBody>
      </p:sp>
      <p:sp>
        <p:nvSpPr>
          <p:cNvPr id="18" name="Arrow: Down 17">
            <a:extLst>
              <a:ext uri="{FF2B5EF4-FFF2-40B4-BE49-F238E27FC236}">
                <a16:creationId xmlns:a16="http://schemas.microsoft.com/office/drawing/2014/main" id="{7358BC83-7B1F-086F-898C-072B27C44E4F}"/>
              </a:ext>
            </a:extLst>
          </p:cNvPr>
          <p:cNvSpPr/>
          <p:nvPr/>
        </p:nvSpPr>
        <p:spPr bwMode="auto">
          <a:xfrm>
            <a:off x="2915816" y="2067694"/>
            <a:ext cx="121436" cy="144016"/>
          </a:xfrm>
          <a:prstGeom prst="downArrow">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
        <p:nvSpPr>
          <p:cNvPr id="2" name="TextBox 1">
            <a:extLst>
              <a:ext uri="{FF2B5EF4-FFF2-40B4-BE49-F238E27FC236}">
                <a16:creationId xmlns:a16="http://schemas.microsoft.com/office/drawing/2014/main" id="{301D154D-F34C-C94C-EBDA-D13E7E158CE5}"/>
              </a:ext>
            </a:extLst>
          </p:cNvPr>
          <p:cNvSpPr txBox="1"/>
          <p:nvPr/>
        </p:nvSpPr>
        <p:spPr>
          <a:xfrm>
            <a:off x="323528" y="3503230"/>
            <a:ext cx="8395448" cy="898066"/>
          </a:xfrm>
          <a:prstGeom prst="rect">
            <a:avLst/>
          </a:prstGeom>
          <a:noFill/>
          <a:ln w="6350">
            <a:solidFill>
              <a:schemeClr val="accent1"/>
            </a:solidFill>
          </a:ln>
        </p:spPr>
        <p:txBody>
          <a:bodyPr wrap="square">
            <a:spAutoFit/>
          </a:bodyPr>
          <a:lstStyle/>
          <a:p>
            <a:pPr>
              <a:lnSpc>
                <a:spcPct val="150000"/>
              </a:lnSpc>
            </a:pPr>
            <a:r>
              <a:rPr lang="en-US" sz="1200" dirty="0">
                <a:latin typeface="+mn-lt"/>
              </a:rPr>
              <a:t>If we use a different timescale then this amounts to adjusting for a different factor. As such, we would not expect the estimates to be identical. Attained age, unlike time since entry, is expected to be a confounder but we see that it is not a strong confounder.</a:t>
            </a:r>
          </a:p>
        </p:txBody>
      </p:sp>
      <p:pic>
        <p:nvPicPr>
          <p:cNvPr id="8" name="Picture 7">
            <a:extLst>
              <a:ext uri="{FF2B5EF4-FFF2-40B4-BE49-F238E27FC236}">
                <a16:creationId xmlns:a16="http://schemas.microsoft.com/office/drawing/2014/main" id="{D7D72F67-BC27-2EF4-ED29-754233FF2DBB}"/>
              </a:ext>
            </a:extLst>
          </p:cNvPr>
          <p:cNvPicPr>
            <a:picLocks noChangeAspect="1"/>
          </p:cNvPicPr>
          <p:nvPr/>
        </p:nvPicPr>
        <p:blipFill>
          <a:blip r:embed="rId3"/>
          <a:stretch>
            <a:fillRect/>
          </a:stretch>
        </p:blipFill>
        <p:spPr>
          <a:xfrm>
            <a:off x="323528" y="1184498"/>
            <a:ext cx="5616624" cy="813697"/>
          </a:xfrm>
          <a:prstGeom prst="rect">
            <a:avLst/>
          </a:prstGeom>
        </p:spPr>
      </p:pic>
      <p:pic>
        <p:nvPicPr>
          <p:cNvPr id="10" name="Picture 9">
            <a:extLst>
              <a:ext uri="{FF2B5EF4-FFF2-40B4-BE49-F238E27FC236}">
                <a16:creationId xmlns:a16="http://schemas.microsoft.com/office/drawing/2014/main" id="{2F77DC49-B9F8-66E7-B9F6-C81CA4221E1E}"/>
              </a:ext>
            </a:extLst>
          </p:cNvPr>
          <p:cNvPicPr>
            <a:picLocks noChangeAspect="1"/>
          </p:cNvPicPr>
          <p:nvPr/>
        </p:nvPicPr>
        <p:blipFill>
          <a:blip r:embed="rId4"/>
          <a:stretch>
            <a:fillRect/>
          </a:stretch>
        </p:blipFill>
        <p:spPr>
          <a:xfrm>
            <a:off x="323528" y="2383306"/>
            <a:ext cx="5616624" cy="649321"/>
          </a:xfrm>
          <a:prstGeom prst="rect">
            <a:avLst/>
          </a:prstGeom>
        </p:spPr>
      </p:pic>
      <p:sp>
        <p:nvSpPr>
          <p:cNvPr id="7" name="Rectangle 6">
            <a:extLst>
              <a:ext uri="{FF2B5EF4-FFF2-40B4-BE49-F238E27FC236}">
                <a16:creationId xmlns:a16="http://schemas.microsoft.com/office/drawing/2014/main" id="{21239F0F-F0DA-B52D-49C2-69DE7FB921C9}"/>
              </a:ext>
            </a:extLst>
          </p:cNvPr>
          <p:cNvSpPr/>
          <p:nvPr/>
        </p:nvSpPr>
        <p:spPr bwMode="auto">
          <a:xfrm>
            <a:off x="1475656" y="1574886"/>
            <a:ext cx="2664296" cy="204776"/>
          </a:xfrm>
          <a:prstGeom prst="rect">
            <a:avLst/>
          </a:prstGeom>
          <a:noFill/>
          <a:ln w="63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18291838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704812"/>
      </p:ext>
    </p:extLst>
  </p:cSld>
  <p:clrMapOvr>
    <a:masterClrMapping/>
  </p:clrMapOvr>
</p:sld>
</file>

<file path=ppt/theme/theme1.xml><?xml version="1.0" encoding="utf-8"?>
<a:theme xmlns:a="http://schemas.openxmlformats.org/drawingml/2006/main" name="16:9 Plum eng">
  <a:themeElements>
    <a:clrScheme name="KI">
      <a:dk1>
        <a:sysClr val="windowText" lastClr="000000"/>
      </a:dk1>
      <a:lt1>
        <a:sysClr val="window" lastClr="FFFFFF"/>
      </a:lt1>
      <a:dk2>
        <a:srgbClr val="44546A"/>
      </a:dk2>
      <a:lt2>
        <a:srgbClr val="E7E6E6"/>
      </a:lt2>
      <a:accent1>
        <a:srgbClr val="4F0433"/>
      </a:accent1>
      <a:accent2>
        <a:srgbClr val="FF876F"/>
      </a:accent2>
      <a:accent3>
        <a:srgbClr val="870052"/>
      </a:accent3>
      <a:accent4>
        <a:srgbClr val="FFDDD6"/>
      </a:accent4>
      <a:accent5>
        <a:srgbClr val="4DB5BC"/>
      </a:accent5>
      <a:accent6>
        <a:srgbClr val="CCEBED"/>
      </a:accent6>
      <a:hlink>
        <a:srgbClr val="870052"/>
      </a:hlink>
      <a:folHlink>
        <a:srgbClr val="C490AA"/>
      </a:folHlink>
    </a:clrScheme>
    <a:fontScheme name="KI PPT">
      <a:majorFont>
        <a:latin typeface="DM Sans Medium"/>
        <a:ea typeface=""/>
        <a:cs typeface=""/>
      </a:majorFont>
      <a:minorFont>
        <a:latin typeface="D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txDef>
      <a:spPr>
        <a:noFill/>
        <a:ln w="6350">
          <a:solidFill>
            <a:schemeClr val="accent1"/>
          </a:solidFill>
        </a:ln>
      </a:spPr>
      <a:bodyPr wrap="none" rtlCol="0">
        <a:spAutoFit/>
      </a:bodyPr>
      <a:lstStyle>
        <a:defPPr algn="l">
          <a:defRPr sz="1400" dirty="0">
            <a:latin typeface="+mn-lt"/>
          </a:defRPr>
        </a:defPPr>
      </a:lstStyle>
    </a:txDef>
  </a:objectDefaults>
  <a:extraClrSchemeLst>
    <a:extraClrScheme>
      <a:clrScheme name="Office-tema 1">
        <a:dk1>
          <a:srgbClr val="000000"/>
        </a:dk1>
        <a:lt1>
          <a:srgbClr val="FFFFFF"/>
        </a:lt1>
        <a:dk2>
          <a:srgbClr val="000000"/>
        </a:dk2>
        <a:lt2>
          <a:srgbClr val="808080"/>
        </a:lt2>
        <a:accent1>
          <a:srgbClr val="761B54"/>
        </a:accent1>
        <a:accent2>
          <a:srgbClr val="97D8DA"/>
        </a:accent2>
        <a:accent3>
          <a:srgbClr val="FFFFFF"/>
        </a:accent3>
        <a:accent4>
          <a:srgbClr val="000000"/>
        </a:accent4>
        <a:accent5>
          <a:srgbClr val="BDABB3"/>
        </a:accent5>
        <a:accent6>
          <a:srgbClr val="88C4C5"/>
        </a:accent6>
        <a:hlink>
          <a:srgbClr val="CF0063"/>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T 16_9 v1.2.2 eng.potx" id="{903F5ABA-9F73-4476-AF95-3D5013650717}" vid="{CBFF6227-31F1-4596-B6AB-0D0480C41F74}"/>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615BE51D60BA44B86811C5F608C49E" ma:contentTypeVersion="2" ma:contentTypeDescription="Create a new document." ma:contentTypeScope="" ma:versionID="760769066f2a30e99cc1b4720967938a">
  <xsd:schema xmlns:xsd="http://www.w3.org/2001/XMLSchema" xmlns:xs="http://www.w3.org/2001/XMLSchema" xmlns:p="http://schemas.microsoft.com/office/2006/metadata/properties" xmlns:ns2="6843b716-3f6d-4983-a753-faa1afd2f446" targetNamespace="http://schemas.microsoft.com/office/2006/metadata/properties" ma:root="true" ma:fieldsID="29b49728fb3cda550bb5750d2f9aa78a" ns2:_="">
    <xsd:import namespace="6843b716-3f6d-4983-a753-faa1afd2f44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43b716-3f6d-4983-a753-faa1afd2f4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F79469-2F05-42F0-ADD1-5263841AE7B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9886CC2-5C56-43D6-850C-F3CB5046CB54}">
  <ds:schemaRefs>
    <ds:schemaRef ds:uri="http://schemas.microsoft.com/sharepoint/v3/contenttype/forms"/>
  </ds:schemaRefs>
</ds:datastoreItem>
</file>

<file path=customXml/itemProps3.xml><?xml version="1.0" encoding="utf-8"?>
<ds:datastoreItem xmlns:ds="http://schemas.openxmlformats.org/officeDocument/2006/customXml" ds:itemID="{E01F493B-684E-485A-AFD9-EB246428A6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43b716-3f6d-4983-a753-faa1afd2f4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Lab 3 review</Template>
  <TotalTime>868</TotalTime>
  <Words>3983</Words>
  <Application>Microsoft Office PowerPoint</Application>
  <PresentationFormat>On-screen Show (16:9)</PresentationFormat>
  <Paragraphs>295</Paragraphs>
  <Slides>48</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DM Sans</vt:lpstr>
      <vt:lpstr>DM Sans Medium</vt:lpstr>
      <vt:lpstr>Times</vt:lpstr>
      <vt:lpstr>Wingdings</vt:lpstr>
      <vt:lpstr>16:9 Plum eng</vt:lpstr>
      <vt:lpstr>Biostat III: Lab 3 review</vt:lpstr>
      <vt:lpstr>PowerPoint Presentation</vt:lpstr>
      <vt:lpstr>Exercise 9. Localised melanoma: modelling cause-specific mortality using Cox regression</vt:lpstr>
      <vt:lpstr>Exercise 9. Localised melanoma: modelling cause-specific mortality using Cox regression</vt:lpstr>
      <vt:lpstr>Exercise 9. Localised melanoma: modelling cause-specific mortality using Cox regression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Karolinska Institutet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Yunyang Deng</dc:creator>
  <cp:lastModifiedBy>Yunyang Deng</cp:lastModifiedBy>
  <cp:revision>469</cp:revision>
  <cp:lastPrinted>2005-09-23T14:22:03Z</cp:lastPrinted>
  <dcterms:created xsi:type="dcterms:W3CDTF">2024-11-06T13:37:01Z</dcterms:created>
  <dcterms:modified xsi:type="dcterms:W3CDTF">2024-11-10T21:14:31Z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0x010100B8615BE51D60BA44B86811C5F608C49E</vt:lpwstr>
  </property>
</Properties>
</file>